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3.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4.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5.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6.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3" r:id="rId19"/>
    <p:sldMasterId id="2147483885" r:id="rId20"/>
    <p:sldMasterId id="2147483920" r:id="rId21"/>
    <p:sldMasterId id="2147483954" r:id="rId22"/>
    <p:sldMasterId id="2147483983" r:id="rId23"/>
    <p:sldMasterId id="2147484010" r:id="rId24"/>
    <p:sldMasterId id="2147484072" r:id="rId25"/>
  </p:sldMasterIdLst>
  <p:notesMasterIdLst>
    <p:notesMasterId r:id="rId76"/>
  </p:notesMasterIdLst>
  <p:sldIdLst>
    <p:sldId id="366" r:id="rId26"/>
    <p:sldId id="485" r:id="rId27"/>
    <p:sldId id="486" r:id="rId28"/>
    <p:sldId id="487" r:id="rId29"/>
    <p:sldId id="488" r:id="rId30"/>
    <p:sldId id="483" r:id="rId31"/>
    <p:sldId id="447" r:id="rId32"/>
    <p:sldId id="413" r:id="rId33"/>
    <p:sldId id="441" r:id="rId34"/>
    <p:sldId id="440" r:id="rId35"/>
    <p:sldId id="493" r:id="rId36"/>
    <p:sldId id="450" r:id="rId37"/>
    <p:sldId id="453" r:id="rId38"/>
    <p:sldId id="443" r:id="rId39"/>
    <p:sldId id="444" r:id="rId40"/>
    <p:sldId id="451" r:id="rId41"/>
    <p:sldId id="492" r:id="rId42"/>
    <p:sldId id="445" r:id="rId43"/>
    <p:sldId id="458" r:id="rId44"/>
    <p:sldId id="460" r:id="rId45"/>
    <p:sldId id="465" r:id="rId46"/>
    <p:sldId id="459" r:id="rId47"/>
    <p:sldId id="484" r:id="rId48"/>
    <p:sldId id="463" r:id="rId49"/>
    <p:sldId id="489" r:id="rId50"/>
    <p:sldId id="490" r:id="rId51"/>
    <p:sldId id="491" r:id="rId52"/>
    <p:sldId id="462" r:id="rId53"/>
    <p:sldId id="467" r:id="rId54"/>
    <p:sldId id="468" r:id="rId55"/>
    <p:sldId id="464" r:id="rId56"/>
    <p:sldId id="477" r:id="rId57"/>
    <p:sldId id="478" r:id="rId58"/>
    <p:sldId id="479" r:id="rId59"/>
    <p:sldId id="494" r:id="rId60"/>
    <p:sldId id="480" r:id="rId61"/>
    <p:sldId id="481" r:id="rId62"/>
    <p:sldId id="482" r:id="rId63"/>
    <p:sldId id="466" r:id="rId64"/>
    <p:sldId id="469" r:id="rId65"/>
    <p:sldId id="470" r:id="rId66"/>
    <p:sldId id="471" r:id="rId67"/>
    <p:sldId id="472" r:id="rId68"/>
    <p:sldId id="473" r:id="rId69"/>
    <p:sldId id="474" r:id="rId70"/>
    <p:sldId id="495" r:id="rId71"/>
    <p:sldId id="496" r:id="rId72"/>
    <p:sldId id="475" r:id="rId73"/>
    <p:sldId id="476" r:id="rId74"/>
    <p:sldId id="365"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guide id="3" orient="horz" pos="1632" userDrawn="1">
          <p15:clr>
            <a:srgbClr val="A4A3A4"/>
          </p15:clr>
        </p15:guide>
        <p15:guide id="4" orient="horz" pos="2520" userDrawn="1">
          <p15:clr>
            <a:srgbClr val="A4A3A4"/>
          </p15:clr>
        </p15:guide>
        <p15:guide id="5" orient="horz" pos="30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CECE"/>
    <a:srgbClr val="0078D7"/>
    <a:srgbClr val="5191CD"/>
    <a:srgbClr val="002050"/>
    <a:srgbClr val="FFFFFF"/>
    <a:srgbClr val="051D49"/>
    <a:srgbClr val="00BCF2"/>
    <a:srgbClr val="00188F"/>
    <a:srgbClr val="00187B"/>
    <a:srgbClr val="0018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40" autoAdjust="0"/>
    <p:restoredTop sz="59755" autoAdjust="0"/>
  </p:normalViewPr>
  <p:slideViewPr>
    <p:cSldViewPr snapToGrid="0">
      <p:cViewPr varScale="1">
        <p:scale>
          <a:sx n="58" d="100"/>
          <a:sy n="58" d="100"/>
        </p:scale>
        <p:origin x="892" y="36"/>
      </p:cViewPr>
      <p:guideLst>
        <p:guide orient="horz" pos="2256"/>
        <p:guide pos="3840"/>
        <p:guide orient="horz" pos="1632"/>
        <p:guide orient="horz" pos="2520"/>
        <p:guide orient="horz" pos="3072"/>
      </p:guideLst>
    </p:cSldViewPr>
  </p:slideViewPr>
  <p:notesTextViewPr>
    <p:cViewPr>
      <p:scale>
        <a:sx n="3" d="2"/>
        <a:sy n="3" d="2"/>
      </p:scale>
      <p:origin x="0" y="-868"/>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xml"/><Relationship Id="rId21" Type="http://schemas.openxmlformats.org/officeDocument/2006/relationships/slideMaster" Target="slideMasters/slideMaster3.xml"/><Relationship Id="rId42" Type="http://schemas.openxmlformats.org/officeDocument/2006/relationships/slide" Target="slides/slide17.xml"/><Relationship Id="rId47" Type="http://schemas.openxmlformats.org/officeDocument/2006/relationships/slide" Target="slides/slide22.xml"/><Relationship Id="rId63" Type="http://schemas.openxmlformats.org/officeDocument/2006/relationships/slide" Target="slides/slide38.xml"/><Relationship Id="rId68" Type="http://schemas.openxmlformats.org/officeDocument/2006/relationships/slide" Target="slides/slide43.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slide" Target="slides/slide7.xml"/><Relationship Id="rId37" Type="http://schemas.openxmlformats.org/officeDocument/2006/relationships/slide" Target="slides/slide12.xml"/><Relationship Id="rId53" Type="http://schemas.openxmlformats.org/officeDocument/2006/relationships/slide" Target="slides/slide28.xml"/><Relationship Id="rId58" Type="http://schemas.openxmlformats.org/officeDocument/2006/relationships/slide" Target="slides/slide33.xml"/><Relationship Id="rId74" Type="http://schemas.openxmlformats.org/officeDocument/2006/relationships/slide" Target="slides/slide49.xml"/><Relationship Id="rId79" Type="http://schemas.openxmlformats.org/officeDocument/2006/relationships/viewProps" Target="viewProps.xml"/><Relationship Id="rId5" Type="http://schemas.openxmlformats.org/officeDocument/2006/relationships/customXml" Target="../customXml/item5.xml"/><Relationship Id="rId61" Type="http://schemas.openxmlformats.org/officeDocument/2006/relationships/slide" Target="slides/slide36.xml"/><Relationship Id="rId19" Type="http://schemas.openxmlformats.org/officeDocument/2006/relationships/slideMaster" Target="slideMasters/slideMaster1.xml"/><Relationship Id="rId14" Type="http://schemas.openxmlformats.org/officeDocument/2006/relationships/customXml" Target="../customXml/item14.xml"/><Relationship Id="rId22" Type="http://schemas.openxmlformats.org/officeDocument/2006/relationships/slideMaster" Target="slideMasters/slideMaster4.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slide" Target="slides/slide31.xml"/><Relationship Id="rId64" Type="http://schemas.openxmlformats.org/officeDocument/2006/relationships/slide" Target="slides/slide39.xml"/><Relationship Id="rId69" Type="http://schemas.openxmlformats.org/officeDocument/2006/relationships/slide" Target="slides/slide44.xml"/><Relationship Id="rId77" Type="http://schemas.openxmlformats.org/officeDocument/2006/relationships/commentAuthors" Target="commentAuthors.xml"/><Relationship Id="rId8" Type="http://schemas.openxmlformats.org/officeDocument/2006/relationships/customXml" Target="../customXml/item8.xml"/><Relationship Id="rId51" Type="http://schemas.openxmlformats.org/officeDocument/2006/relationships/slide" Target="slides/slide26.xml"/><Relationship Id="rId72" Type="http://schemas.openxmlformats.org/officeDocument/2006/relationships/slide" Target="slides/slide47.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Master" Target="slideMasters/slideMaster7.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67" Type="http://schemas.openxmlformats.org/officeDocument/2006/relationships/slide" Target="slides/slide42.xml"/><Relationship Id="rId20" Type="http://schemas.openxmlformats.org/officeDocument/2006/relationships/slideMaster" Target="slideMasters/slideMaster2.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70" Type="http://schemas.openxmlformats.org/officeDocument/2006/relationships/slide" Target="slides/slide45.xml"/><Relationship Id="rId75"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slideMaster" Target="slideMasters/slideMaster5.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 Id="rId10" Type="http://schemas.openxmlformats.org/officeDocument/2006/relationships/customXml" Target="../customXml/item10.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slide" Target="slides/slide4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4.xml"/><Relationship Id="rId34" Type="http://schemas.openxmlformats.org/officeDocument/2006/relationships/slide" Target="slides/slide9.xml"/><Relationship Id="rId50" Type="http://schemas.openxmlformats.org/officeDocument/2006/relationships/slide" Target="slides/slide25.xml"/><Relationship Id="rId55" Type="http://schemas.openxmlformats.org/officeDocument/2006/relationships/slide" Target="slides/slide30.xml"/><Relationship Id="rId76" Type="http://schemas.openxmlformats.org/officeDocument/2006/relationships/notesMaster" Target="notesMasters/notesMaster1.xml"/><Relationship Id="rId7" Type="http://schemas.openxmlformats.org/officeDocument/2006/relationships/customXml" Target="../customXml/item7.xml"/><Relationship Id="rId71" Type="http://schemas.openxmlformats.org/officeDocument/2006/relationships/slide" Target="slides/slide46.xml"/><Relationship Id="rId2" Type="http://schemas.openxmlformats.org/officeDocument/2006/relationships/customXml" Target="../customXml/item2.xml"/><Relationship Id="rId29" Type="http://schemas.openxmlformats.org/officeDocument/2006/relationships/slide" Target="slides/slide4.xml"/><Relationship Id="rId24" Type="http://schemas.openxmlformats.org/officeDocument/2006/relationships/slideMaster" Target="slideMasters/slideMaster6.xml"/><Relationship Id="rId40" Type="http://schemas.openxmlformats.org/officeDocument/2006/relationships/slide" Target="slides/slide15.xml"/><Relationship Id="rId45" Type="http://schemas.openxmlformats.org/officeDocument/2006/relationships/slide" Target="slides/slide20.xml"/><Relationship Id="rId66" Type="http://schemas.openxmlformats.org/officeDocument/2006/relationships/slide" Target="slides/slide4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1A7DB1-3B4E-480A-9D92-82AAF9CBBC45}"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623184C4-6563-4586-804E-282B70F270A3}">
      <dgm:prSet/>
      <dgm:spPr/>
      <dgm:t>
        <a:bodyPr/>
        <a:lstStyle/>
        <a:p>
          <a:pPr rtl="0"/>
          <a:r>
            <a:rPr lang="en-US" dirty="0"/>
            <a:t>This </a:t>
          </a:r>
          <a:r>
            <a:rPr lang="en-US" dirty="0" smtClean="0"/>
            <a:t>module </a:t>
          </a:r>
          <a:r>
            <a:rPr lang="en-US" dirty="0"/>
            <a:t>gives you an </a:t>
          </a:r>
          <a:r>
            <a:rPr lang="en-US" dirty="0" smtClean="0"/>
            <a:t>introduction to Azure Resource Manager API</a:t>
          </a:r>
          <a:endParaRPr lang="en-US" dirty="0"/>
        </a:p>
      </dgm:t>
    </dgm:pt>
    <dgm:pt modelId="{7A67F625-CB75-4C42-A071-05D6890944FB}" type="parTrans" cxnId="{783D462E-2050-40E4-A294-23A054C14709}">
      <dgm:prSet/>
      <dgm:spPr/>
      <dgm:t>
        <a:bodyPr/>
        <a:lstStyle/>
        <a:p>
          <a:endParaRPr lang="en-US"/>
        </a:p>
      </dgm:t>
    </dgm:pt>
    <dgm:pt modelId="{7E40867D-F46C-4273-A6B4-4C8B7D458A82}" type="sibTrans" cxnId="{783D462E-2050-40E4-A294-23A054C14709}">
      <dgm:prSet/>
      <dgm:spPr/>
      <dgm:t>
        <a:bodyPr/>
        <a:lstStyle/>
        <a:p>
          <a:endParaRPr lang="en-US"/>
        </a:p>
      </dgm:t>
    </dgm:pt>
    <dgm:pt modelId="{53C5A1EB-3C06-423A-B7E7-3F3C5EC19C78}">
      <dgm:prSet/>
      <dgm:spPr/>
      <dgm:t>
        <a:bodyPr/>
        <a:lstStyle/>
        <a:p>
          <a:pPr rtl="0"/>
          <a:r>
            <a:rPr lang="en-US" dirty="0"/>
            <a:t>This is a highly interactive workshop that:</a:t>
          </a:r>
        </a:p>
      </dgm:t>
    </dgm:pt>
    <dgm:pt modelId="{342E0ED5-69D9-49CF-8F84-BC6956348CA8}" type="parTrans" cxnId="{36F66921-5559-44FA-9A70-4694F7D1252B}">
      <dgm:prSet/>
      <dgm:spPr/>
      <dgm:t>
        <a:bodyPr/>
        <a:lstStyle/>
        <a:p>
          <a:endParaRPr lang="en-US"/>
        </a:p>
      </dgm:t>
    </dgm:pt>
    <dgm:pt modelId="{CB8BC097-5423-4281-A62E-566690047618}" type="sibTrans" cxnId="{36F66921-5559-44FA-9A70-4694F7D1252B}">
      <dgm:prSet/>
      <dgm:spPr/>
      <dgm:t>
        <a:bodyPr/>
        <a:lstStyle/>
        <a:p>
          <a:endParaRPr lang="en-US"/>
        </a:p>
      </dgm:t>
    </dgm:pt>
    <dgm:pt modelId="{1207B083-65CE-46E5-8F33-8F2E79F7F91B}">
      <dgm:prSet custT="1"/>
      <dgm:spPr/>
      <dgm:t>
        <a:bodyPr/>
        <a:lstStyle/>
        <a:p>
          <a:pPr rtl="0"/>
          <a:r>
            <a:rPr lang="en-US" sz="1600" dirty="0"/>
            <a:t>Provides guidance and reference on the key topics</a:t>
          </a:r>
        </a:p>
      </dgm:t>
    </dgm:pt>
    <dgm:pt modelId="{FC3B2034-8CA9-49F7-BF9A-24BB4179E4EF}" type="parTrans" cxnId="{BEBB6B31-2033-4256-BDA1-BFA6519CF253}">
      <dgm:prSet/>
      <dgm:spPr/>
      <dgm:t>
        <a:bodyPr/>
        <a:lstStyle/>
        <a:p>
          <a:endParaRPr lang="en-US"/>
        </a:p>
      </dgm:t>
    </dgm:pt>
    <dgm:pt modelId="{8D442404-1E63-427B-BCC0-F9A7FB3F5F7F}" type="sibTrans" cxnId="{BEBB6B31-2033-4256-BDA1-BFA6519CF253}">
      <dgm:prSet/>
      <dgm:spPr/>
      <dgm:t>
        <a:bodyPr/>
        <a:lstStyle/>
        <a:p>
          <a:endParaRPr lang="en-US"/>
        </a:p>
      </dgm:t>
    </dgm:pt>
    <dgm:pt modelId="{2E1199DD-C716-430A-87F2-1ECAF0615E59}">
      <dgm:prSet custT="1"/>
      <dgm:spPr/>
      <dgm:t>
        <a:bodyPr/>
        <a:lstStyle/>
        <a:p>
          <a:pPr rtl="0"/>
          <a:r>
            <a:rPr lang="en-US" sz="1600" dirty="0"/>
            <a:t>Talk about the scenarios and technical decisions </a:t>
          </a:r>
          <a:r>
            <a:rPr lang="en-US" sz="1600" dirty="0" smtClean="0"/>
            <a:t>you will face during these tasks</a:t>
          </a:r>
          <a:endParaRPr lang="en-US" sz="1600" dirty="0"/>
        </a:p>
      </dgm:t>
    </dgm:pt>
    <dgm:pt modelId="{E39B4F42-6BDF-4614-BE82-E0B7D88AF872}" type="parTrans" cxnId="{CE07C871-8B02-4A0E-BBC1-D20E5E66DFEA}">
      <dgm:prSet/>
      <dgm:spPr/>
      <dgm:t>
        <a:bodyPr/>
        <a:lstStyle/>
        <a:p>
          <a:endParaRPr lang="en-US"/>
        </a:p>
      </dgm:t>
    </dgm:pt>
    <dgm:pt modelId="{A7767B83-F4A4-4DC4-8D6B-2FD338FA1CAF}" type="sibTrans" cxnId="{CE07C871-8B02-4A0E-BBC1-D20E5E66DFEA}">
      <dgm:prSet/>
      <dgm:spPr/>
      <dgm:t>
        <a:bodyPr/>
        <a:lstStyle/>
        <a:p>
          <a:endParaRPr lang="en-US"/>
        </a:p>
      </dgm:t>
    </dgm:pt>
    <dgm:pt modelId="{8D8EEBD3-96B7-4C1E-A4D4-8D7169C3FE91}">
      <dgm:prSet custT="1"/>
      <dgm:spPr/>
      <dgm:t>
        <a:bodyPr/>
        <a:lstStyle/>
        <a:p>
          <a:pPr rtl="0"/>
          <a:r>
            <a:rPr lang="en-US" sz="1600" dirty="0"/>
            <a:t>Provide a </a:t>
          </a:r>
          <a:r>
            <a:rPr lang="en-US" sz="1600" dirty="0" smtClean="0"/>
            <a:t>walkthrough of the capabilities of Azure Resource Manager</a:t>
          </a:r>
          <a:endParaRPr lang="en-US" sz="1600" dirty="0"/>
        </a:p>
      </dgm:t>
    </dgm:pt>
    <dgm:pt modelId="{B6C35957-CB25-4D20-8EC5-D4CFCC8C1322}" type="parTrans" cxnId="{BF9F4B44-7DAB-48A1-8D30-E72AE32D28AB}">
      <dgm:prSet/>
      <dgm:spPr/>
      <dgm:t>
        <a:bodyPr/>
        <a:lstStyle/>
        <a:p>
          <a:endParaRPr lang="en-US"/>
        </a:p>
      </dgm:t>
    </dgm:pt>
    <dgm:pt modelId="{83C05EFD-A8EC-419A-98AB-E7D5CA75ED6A}" type="sibTrans" cxnId="{BF9F4B44-7DAB-48A1-8D30-E72AE32D28AB}">
      <dgm:prSet/>
      <dgm:spPr/>
      <dgm:t>
        <a:bodyPr/>
        <a:lstStyle/>
        <a:p>
          <a:endParaRPr lang="en-US"/>
        </a:p>
      </dgm:t>
    </dgm:pt>
    <dgm:pt modelId="{F0E0A38B-0C6D-4ECC-B0C8-7E0C9A86F022}">
      <dgm:prSet custT="1"/>
      <dgm:spPr/>
      <dgm:t>
        <a:bodyPr/>
        <a:lstStyle/>
        <a:p>
          <a:pPr rtl="0"/>
          <a:r>
            <a:rPr lang="en-US" sz="1600" dirty="0"/>
            <a:t>Understand the </a:t>
          </a:r>
          <a:r>
            <a:rPr lang="en-US" sz="1600" dirty="0" smtClean="0"/>
            <a:t>possibilities, flexibility and power, as well as Microsoft’s </a:t>
          </a:r>
          <a:r>
            <a:rPr lang="en-US" sz="1600" dirty="0"/>
            <a:t>approach to </a:t>
          </a:r>
          <a:r>
            <a:rPr lang="en-US" sz="1600" dirty="0" smtClean="0"/>
            <a:t>cloud management and orchestration</a:t>
          </a:r>
          <a:endParaRPr lang="en-US" sz="1600" dirty="0"/>
        </a:p>
      </dgm:t>
    </dgm:pt>
    <dgm:pt modelId="{0232471D-4F95-4011-8994-144E5FB66A0C}" type="parTrans" cxnId="{72949ECC-BCA1-48D8-99F2-D466ECAD3C77}">
      <dgm:prSet/>
      <dgm:spPr/>
      <dgm:t>
        <a:bodyPr/>
        <a:lstStyle/>
        <a:p>
          <a:endParaRPr lang="en-US"/>
        </a:p>
      </dgm:t>
    </dgm:pt>
    <dgm:pt modelId="{6117C96F-4FF4-45F1-8521-55B1D8759460}" type="sibTrans" cxnId="{72949ECC-BCA1-48D8-99F2-D466ECAD3C77}">
      <dgm:prSet/>
      <dgm:spPr/>
      <dgm:t>
        <a:bodyPr/>
        <a:lstStyle/>
        <a:p>
          <a:endParaRPr lang="en-US"/>
        </a:p>
      </dgm:t>
    </dgm:pt>
    <dgm:pt modelId="{7B1B821C-815C-46B3-A5AE-8BCB5A8FA74E}" type="pres">
      <dgm:prSet presAssocID="{C51A7DB1-3B4E-480A-9D92-82AAF9CBBC45}" presName="Name0" presStyleCnt="0">
        <dgm:presLayoutVars>
          <dgm:dir/>
          <dgm:animLvl val="lvl"/>
          <dgm:resizeHandles val="exact"/>
        </dgm:presLayoutVars>
      </dgm:prSet>
      <dgm:spPr/>
      <dgm:t>
        <a:bodyPr/>
        <a:lstStyle/>
        <a:p>
          <a:endParaRPr lang="en-US"/>
        </a:p>
      </dgm:t>
    </dgm:pt>
    <dgm:pt modelId="{AEA9B1E2-A191-4E62-9243-7089F716310B}" type="pres">
      <dgm:prSet presAssocID="{623184C4-6563-4586-804E-282B70F270A3}" presName="linNode" presStyleCnt="0"/>
      <dgm:spPr/>
      <dgm:t>
        <a:bodyPr/>
        <a:lstStyle/>
        <a:p>
          <a:endParaRPr lang="en-US"/>
        </a:p>
      </dgm:t>
    </dgm:pt>
    <dgm:pt modelId="{8D767C12-D16C-4B6A-BD53-E24B119180CB}" type="pres">
      <dgm:prSet presAssocID="{623184C4-6563-4586-804E-282B70F270A3}" presName="parentText" presStyleLbl="node1" presStyleIdx="0" presStyleCnt="2" custScaleY="169881">
        <dgm:presLayoutVars>
          <dgm:chMax val="1"/>
          <dgm:bulletEnabled val="1"/>
        </dgm:presLayoutVars>
      </dgm:prSet>
      <dgm:spPr/>
      <dgm:t>
        <a:bodyPr/>
        <a:lstStyle/>
        <a:p>
          <a:endParaRPr lang="en-US"/>
        </a:p>
      </dgm:t>
    </dgm:pt>
    <dgm:pt modelId="{BE195DF7-9C2F-4269-8EF0-06A923691CF6}" type="pres">
      <dgm:prSet presAssocID="{623184C4-6563-4586-804E-282B70F270A3}" presName="descendantText" presStyleLbl="alignAccFollowNode1" presStyleIdx="0" presStyleCnt="2" custScaleY="199422">
        <dgm:presLayoutVars>
          <dgm:bulletEnabled val="1"/>
        </dgm:presLayoutVars>
      </dgm:prSet>
      <dgm:spPr/>
      <dgm:t>
        <a:bodyPr/>
        <a:lstStyle/>
        <a:p>
          <a:endParaRPr lang="en-US"/>
        </a:p>
      </dgm:t>
    </dgm:pt>
    <dgm:pt modelId="{238C134D-7FE7-4CDB-AF9C-DE14041BDA71}" type="pres">
      <dgm:prSet presAssocID="{7E40867D-F46C-4273-A6B4-4C8B7D458A82}" presName="sp" presStyleCnt="0"/>
      <dgm:spPr/>
      <dgm:t>
        <a:bodyPr/>
        <a:lstStyle/>
        <a:p>
          <a:endParaRPr lang="en-US"/>
        </a:p>
      </dgm:t>
    </dgm:pt>
    <dgm:pt modelId="{C09CE574-EFA1-40DD-90AA-BF1FB93E190B}" type="pres">
      <dgm:prSet presAssocID="{53C5A1EB-3C06-423A-B7E7-3F3C5EC19C78}" presName="linNode" presStyleCnt="0"/>
      <dgm:spPr/>
      <dgm:t>
        <a:bodyPr/>
        <a:lstStyle/>
        <a:p>
          <a:endParaRPr lang="en-US"/>
        </a:p>
      </dgm:t>
    </dgm:pt>
    <dgm:pt modelId="{7314B3F1-7978-4BE9-BA6F-913BCB72F694}" type="pres">
      <dgm:prSet presAssocID="{53C5A1EB-3C06-423A-B7E7-3F3C5EC19C78}" presName="parentText" presStyleLbl="node1" presStyleIdx="1" presStyleCnt="2">
        <dgm:presLayoutVars>
          <dgm:chMax val="1"/>
          <dgm:bulletEnabled val="1"/>
        </dgm:presLayoutVars>
      </dgm:prSet>
      <dgm:spPr/>
      <dgm:t>
        <a:bodyPr/>
        <a:lstStyle/>
        <a:p>
          <a:endParaRPr lang="en-US"/>
        </a:p>
      </dgm:t>
    </dgm:pt>
    <dgm:pt modelId="{78A04D25-6AA5-4FDA-A837-E853F524E141}" type="pres">
      <dgm:prSet presAssocID="{53C5A1EB-3C06-423A-B7E7-3F3C5EC19C78}" presName="descendantText" presStyleLbl="alignAccFollowNode1" presStyleIdx="1" presStyleCnt="2">
        <dgm:presLayoutVars>
          <dgm:bulletEnabled val="1"/>
        </dgm:presLayoutVars>
      </dgm:prSet>
      <dgm:spPr/>
      <dgm:t>
        <a:bodyPr/>
        <a:lstStyle/>
        <a:p>
          <a:endParaRPr lang="en-US"/>
        </a:p>
      </dgm:t>
    </dgm:pt>
  </dgm:ptLst>
  <dgm:cxnLst>
    <dgm:cxn modelId="{783D462E-2050-40E4-A294-23A054C14709}" srcId="{C51A7DB1-3B4E-480A-9D92-82AAF9CBBC45}" destId="{623184C4-6563-4586-804E-282B70F270A3}" srcOrd="0" destOrd="0" parTransId="{7A67F625-CB75-4C42-A071-05D6890944FB}" sibTransId="{7E40867D-F46C-4273-A6B4-4C8B7D458A82}"/>
    <dgm:cxn modelId="{34685F9B-F141-459E-8402-57E22FC7157E}" type="presOf" srcId="{F0E0A38B-0C6D-4ECC-B0C8-7E0C9A86F022}" destId="{BE195DF7-9C2F-4269-8EF0-06A923691CF6}" srcOrd="0" destOrd="1" presId="urn:microsoft.com/office/officeart/2005/8/layout/vList5"/>
    <dgm:cxn modelId="{BEBB6B31-2033-4256-BDA1-BFA6519CF253}" srcId="{53C5A1EB-3C06-423A-B7E7-3F3C5EC19C78}" destId="{1207B083-65CE-46E5-8F33-8F2E79F7F91B}" srcOrd="0" destOrd="0" parTransId="{FC3B2034-8CA9-49F7-BF9A-24BB4179E4EF}" sibTransId="{8D442404-1E63-427B-BCC0-F9A7FB3F5F7F}"/>
    <dgm:cxn modelId="{52C1F24D-4403-4EE9-AC29-DA1AFD280136}" type="presOf" srcId="{1207B083-65CE-46E5-8F33-8F2E79F7F91B}" destId="{78A04D25-6AA5-4FDA-A837-E853F524E141}" srcOrd="0" destOrd="0" presId="urn:microsoft.com/office/officeart/2005/8/layout/vList5"/>
    <dgm:cxn modelId="{3185D683-E3FA-4313-857B-5DDF8D1434AA}" type="presOf" srcId="{C51A7DB1-3B4E-480A-9D92-82AAF9CBBC45}" destId="{7B1B821C-815C-46B3-A5AE-8BCB5A8FA74E}" srcOrd="0" destOrd="0" presId="urn:microsoft.com/office/officeart/2005/8/layout/vList5"/>
    <dgm:cxn modelId="{BF9F4B44-7DAB-48A1-8D30-E72AE32D28AB}" srcId="{623184C4-6563-4586-804E-282B70F270A3}" destId="{8D8EEBD3-96B7-4C1E-A4D4-8D7169C3FE91}" srcOrd="0" destOrd="0" parTransId="{B6C35957-CB25-4D20-8EC5-D4CFCC8C1322}" sibTransId="{83C05EFD-A8EC-419A-98AB-E7D5CA75ED6A}"/>
    <dgm:cxn modelId="{4F70D670-1DAE-4A89-80B6-B9C3A91702F1}" type="presOf" srcId="{2E1199DD-C716-430A-87F2-1ECAF0615E59}" destId="{78A04D25-6AA5-4FDA-A837-E853F524E141}" srcOrd="0" destOrd="1" presId="urn:microsoft.com/office/officeart/2005/8/layout/vList5"/>
    <dgm:cxn modelId="{7F914374-877C-436A-8F32-D8183A29C4B3}" type="presOf" srcId="{8D8EEBD3-96B7-4C1E-A4D4-8D7169C3FE91}" destId="{BE195DF7-9C2F-4269-8EF0-06A923691CF6}" srcOrd="0" destOrd="0" presId="urn:microsoft.com/office/officeart/2005/8/layout/vList5"/>
    <dgm:cxn modelId="{CE07C871-8B02-4A0E-BBC1-D20E5E66DFEA}" srcId="{53C5A1EB-3C06-423A-B7E7-3F3C5EC19C78}" destId="{2E1199DD-C716-430A-87F2-1ECAF0615E59}" srcOrd="1" destOrd="0" parTransId="{E39B4F42-6BDF-4614-BE82-E0B7D88AF872}" sibTransId="{A7767B83-F4A4-4DC4-8D6B-2FD338FA1CAF}"/>
    <dgm:cxn modelId="{FEA978FA-A427-4DC3-B5A2-3616284B9C60}" type="presOf" srcId="{623184C4-6563-4586-804E-282B70F270A3}" destId="{8D767C12-D16C-4B6A-BD53-E24B119180CB}" srcOrd="0" destOrd="0" presId="urn:microsoft.com/office/officeart/2005/8/layout/vList5"/>
    <dgm:cxn modelId="{36F66921-5559-44FA-9A70-4694F7D1252B}" srcId="{C51A7DB1-3B4E-480A-9D92-82AAF9CBBC45}" destId="{53C5A1EB-3C06-423A-B7E7-3F3C5EC19C78}" srcOrd="1" destOrd="0" parTransId="{342E0ED5-69D9-49CF-8F84-BC6956348CA8}" sibTransId="{CB8BC097-5423-4281-A62E-566690047618}"/>
    <dgm:cxn modelId="{0AEFD3B4-D833-4453-B597-3AE7954A8FC4}" type="presOf" srcId="{53C5A1EB-3C06-423A-B7E7-3F3C5EC19C78}" destId="{7314B3F1-7978-4BE9-BA6F-913BCB72F694}" srcOrd="0" destOrd="0" presId="urn:microsoft.com/office/officeart/2005/8/layout/vList5"/>
    <dgm:cxn modelId="{72949ECC-BCA1-48D8-99F2-D466ECAD3C77}" srcId="{623184C4-6563-4586-804E-282B70F270A3}" destId="{F0E0A38B-0C6D-4ECC-B0C8-7E0C9A86F022}" srcOrd="1" destOrd="0" parTransId="{0232471D-4F95-4011-8994-144E5FB66A0C}" sibTransId="{6117C96F-4FF4-45F1-8521-55B1D8759460}"/>
    <dgm:cxn modelId="{7C218528-3B1B-4CB6-9827-F8A9D66E1CF6}" type="presParOf" srcId="{7B1B821C-815C-46B3-A5AE-8BCB5A8FA74E}" destId="{AEA9B1E2-A191-4E62-9243-7089F716310B}" srcOrd="0" destOrd="0" presId="urn:microsoft.com/office/officeart/2005/8/layout/vList5"/>
    <dgm:cxn modelId="{482D0F2A-5F91-4BA5-B83E-A2AA91119892}" type="presParOf" srcId="{AEA9B1E2-A191-4E62-9243-7089F716310B}" destId="{8D767C12-D16C-4B6A-BD53-E24B119180CB}" srcOrd="0" destOrd="0" presId="urn:microsoft.com/office/officeart/2005/8/layout/vList5"/>
    <dgm:cxn modelId="{32E4D1D4-76A9-46A6-9B4E-9DBE3A945EEE}" type="presParOf" srcId="{AEA9B1E2-A191-4E62-9243-7089F716310B}" destId="{BE195DF7-9C2F-4269-8EF0-06A923691CF6}" srcOrd="1" destOrd="0" presId="urn:microsoft.com/office/officeart/2005/8/layout/vList5"/>
    <dgm:cxn modelId="{2ABCFD8E-4B36-477C-8ABE-2A178D8028E4}" type="presParOf" srcId="{7B1B821C-815C-46B3-A5AE-8BCB5A8FA74E}" destId="{238C134D-7FE7-4CDB-AF9C-DE14041BDA71}" srcOrd="1" destOrd="0" presId="urn:microsoft.com/office/officeart/2005/8/layout/vList5"/>
    <dgm:cxn modelId="{72DAD180-FA25-45CE-931C-6E1E2F2439FF}" type="presParOf" srcId="{7B1B821C-815C-46B3-A5AE-8BCB5A8FA74E}" destId="{C09CE574-EFA1-40DD-90AA-BF1FB93E190B}" srcOrd="2" destOrd="0" presId="urn:microsoft.com/office/officeart/2005/8/layout/vList5"/>
    <dgm:cxn modelId="{EDAF16BC-B41D-444F-B885-A5E082782EF4}" type="presParOf" srcId="{C09CE574-EFA1-40DD-90AA-BF1FB93E190B}" destId="{7314B3F1-7978-4BE9-BA6F-913BCB72F694}" srcOrd="0" destOrd="0" presId="urn:microsoft.com/office/officeart/2005/8/layout/vList5"/>
    <dgm:cxn modelId="{042448B7-D102-4476-A305-1F53A537DEB9}" type="presParOf" srcId="{C09CE574-EFA1-40DD-90AA-BF1FB93E190B}" destId="{78A04D25-6AA5-4FDA-A837-E853F524E14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0E7B5-6309-4393-A682-10AAFF975FF5}" type="datetimeFigureOut">
              <a:rPr lang="en-US" smtClean="0"/>
              <a:t>1/27/2016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86E46-9E9C-450B-A53E-9E3F08D7ADB9}" type="slidenum">
              <a:rPr lang="en-US" smtClean="0"/>
              <a:t>‹#›</a:t>
            </a:fld>
            <a:endParaRPr lang="en-US" dirty="0"/>
          </a:p>
        </p:txBody>
      </p:sp>
    </p:spTree>
    <p:extLst>
      <p:ext uri="{BB962C8B-B14F-4D97-AF65-F5344CB8AC3E}">
        <p14:creationId xmlns:p14="http://schemas.microsoft.com/office/powerpoint/2010/main" val="241342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azure/azure-xplat-cli"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portal.azure.co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course, we will mainly deal with the following personas to demonstrate the service provider scenarios and also how tenants are interacting with their services.</a:t>
            </a:r>
          </a:p>
          <a:p>
            <a:endParaRPr lang="en-US" baseline="0" dirty="0" smtClean="0"/>
          </a:p>
          <a:p>
            <a:r>
              <a:rPr lang="en-US" baseline="0" dirty="0" smtClean="0"/>
              <a:t>The Service Admin represents the IT-pro/</a:t>
            </a:r>
            <a:r>
              <a:rPr lang="en-US" baseline="0" dirty="0" err="1" smtClean="0"/>
              <a:t>DevOp</a:t>
            </a:r>
            <a:r>
              <a:rPr lang="en-US" baseline="0" dirty="0" smtClean="0"/>
              <a:t> working for the Cloud Service Provider, and is the person who does the design, architecture and instantiates the solutions in Azure.</a:t>
            </a:r>
          </a:p>
          <a:p>
            <a:endParaRPr lang="en-US" baseline="0" dirty="0" smtClean="0"/>
          </a:p>
          <a:p>
            <a:r>
              <a:rPr lang="en-US" baseline="0" dirty="0" smtClean="0"/>
              <a:t>The Tenant is the </a:t>
            </a:r>
            <a:r>
              <a:rPr lang="en-US" i="1" baseline="0" dirty="0" smtClean="0"/>
              <a:t>customer</a:t>
            </a:r>
            <a:r>
              <a:rPr lang="en-US" i="0" baseline="0" dirty="0" smtClean="0"/>
              <a:t> who subscribes to resources through the CSP subscription.</a:t>
            </a:r>
          </a:p>
          <a:p>
            <a:endParaRPr lang="en-US" i="0" baseline="0" dirty="0" smtClean="0"/>
          </a:p>
          <a:p>
            <a:r>
              <a:rPr lang="en-US" i="0" baseline="0" dirty="0" smtClean="0"/>
              <a:t>During demos, look for the persona icon in the upper right, to see whether the actions are performed by the service admin or the tenant</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a:t>
            </a:fld>
            <a:endParaRPr lang="en-US" dirty="0"/>
          </a:p>
        </p:txBody>
      </p:sp>
    </p:spTree>
    <p:extLst>
      <p:ext uri="{BB962C8B-B14F-4D97-AF65-F5344CB8AC3E}">
        <p14:creationId xmlns:p14="http://schemas.microsoft.com/office/powerpoint/2010/main" val="70365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from the previous slide:</a:t>
            </a:r>
          </a:p>
          <a:p>
            <a:endParaRPr lang="en-US" dirty="0" smtClean="0"/>
          </a:p>
          <a:p>
            <a:r>
              <a:rPr lang="en-US" b="1" dirty="0" smtClean="0"/>
              <a:t>V1</a:t>
            </a:r>
            <a:r>
              <a:rPr lang="en-US" b="0" baseline="0" dirty="0" smtClean="0"/>
              <a:t> is lacking support for RBAC, tagging and templates and is not the way forward.</a:t>
            </a:r>
          </a:p>
          <a:p>
            <a:r>
              <a:rPr lang="en-US" b="0" baseline="0" dirty="0" smtClean="0"/>
              <a:t>However, please note that many customers has a lot of resources running in classic mode, that eventually need to be migrated to v2 at a later stage.</a:t>
            </a:r>
          </a:p>
          <a:p>
            <a:endParaRPr lang="en-US" b="0" baseline="0" dirty="0" smtClean="0"/>
          </a:p>
          <a:p>
            <a:r>
              <a:rPr lang="en-US" b="1" baseline="0" dirty="0" smtClean="0"/>
              <a:t>V2</a:t>
            </a:r>
            <a:r>
              <a:rPr lang="en-US" b="0" baseline="0" dirty="0" smtClean="0"/>
              <a:t> resource providers are fully integrated to Azure Resource Manager and this is where all the effort is located from an engineering perspective in these days. ARM will handle the RPs as a control plane with </a:t>
            </a:r>
            <a:r>
              <a:rPr lang="en-US" b="0" baseline="0" dirty="0" err="1" smtClean="0"/>
              <a:t>async</a:t>
            </a:r>
            <a:r>
              <a:rPr lang="en-US" b="0" baseline="0" dirty="0" smtClean="0"/>
              <a:t> and parallel operations that will boost your deployment scenarios compared to classic mode. </a:t>
            </a:r>
          </a:p>
          <a:p>
            <a:endParaRPr lang="en-US" b="0" baseline="0" dirty="0" smtClean="0"/>
          </a:p>
          <a:p>
            <a:r>
              <a:rPr lang="en-US" b="0" baseline="0" dirty="0" smtClean="0"/>
              <a:t>As mentioned before, - V2 is a part of the Azure-consistent cloud vision, coming to On-</a:t>
            </a:r>
            <a:r>
              <a:rPr lang="en-US" b="0" baseline="0" dirty="0" err="1" smtClean="0"/>
              <a:t>prem</a:t>
            </a:r>
            <a:r>
              <a:rPr lang="en-US" b="0" baseline="0" dirty="0" smtClean="0"/>
              <a:t> with Azure Stack.</a:t>
            </a:r>
            <a:endParaRPr lang="en-US" b="1" dirty="0"/>
          </a:p>
        </p:txBody>
      </p:sp>
      <p:sp>
        <p:nvSpPr>
          <p:cNvPr id="4" name="Slide Number Placeholder 3"/>
          <p:cNvSpPr>
            <a:spLocks noGrp="1"/>
          </p:cNvSpPr>
          <p:nvPr>
            <p:ph type="sldNum" sz="quarter" idx="10"/>
          </p:nvPr>
        </p:nvSpPr>
        <p:spPr/>
        <p:txBody>
          <a:bodyPr/>
          <a:lstStyle/>
          <a:p>
            <a:fld id="{93186E46-9E9C-450B-A53E-9E3F08D7ADB9}" type="slidenum">
              <a:rPr lang="en-US" smtClean="0"/>
              <a:t>13</a:t>
            </a:fld>
            <a:endParaRPr lang="en-US" dirty="0"/>
          </a:p>
        </p:txBody>
      </p:sp>
    </p:spTree>
    <p:extLst>
      <p:ext uri="{BB962C8B-B14F-4D97-AF65-F5344CB8AC3E}">
        <p14:creationId xmlns:p14="http://schemas.microsoft.com/office/powerpoint/2010/main" val="1385461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Everything you can deploy with ARM is </a:t>
            </a:r>
            <a:r>
              <a:rPr lang="en-US" sz="1200" b="1" kern="1200" dirty="0" smtClean="0">
                <a:solidFill>
                  <a:schemeClr val="tx1"/>
                </a:solidFill>
                <a:effectLst/>
                <a:latin typeface="+mn-lt"/>
                <a:ea typeface="+mn-ea"/>
                <a:cs typeface="+mn-cs"/>
              </a:rPr>
              <a:t>template-driven</a:t>
            </a:r>
            <a:r>
              <a:rPr lang="en-US" sz="1200" kern="1200" dirty="0" smtClean="0">
                <a:solidFill>
                  <a:schemeClr val="tx1"/>
                </a:solidFill>
                <a:effectLst/>
                <a:latin typeface="+mn-lt"/>
                <a:ea typeface="+mn-ea"/>
                <a:cs typeface="+mn-cs"/>
              </a:rPr>
              <a:t>. This means you can create a template and bootstrap your environments, applications and resources in the cloud. As you will see, we can also parameterize the templates and make it usable for others as well.</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template model itself is </a:t>
            </a:r>
            <a:r>
              <a:rPr lang="en-US" sz="1200" b="1" kern="1200" dirty="0" smtClean="0">
                <a:solidFill>
                  <a:schemeClr val="tx1"/>
                </a:solidFill>
                <a:effectLst/>
                <a:latin typeface="+mn-lt"/>
                <a:ea typeface="+mn-ea"/>
                <a:cs typeface="+mn-cs"/>
              </a:rPr>
              <a:t>declarative</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idempotent</a:t>
            </a:r>
            <a:r>
              <a:rPr lang="en-US" sz="1200" kern="1200" dirty="0" smtClean="0">
                <a:solidFill>
                  <a:schemeClr val="tx1"/>
                </a:solidFill>
                <a:effectLst/>
                <a:latin typeface="+mn-lt"/>
                <a:ea typeface="+mn-ea"/>
                <a:cs typeface="+mn-cs"/>
              </a:rPr>
              <a:t>, which means you can define the exact state of your template and deploy it over and over again. This will ensure that the resources are in the correct state – and also simplify the update process of your resources by simply deploying the same template again only with different values. That means that if the resources are already created, they will be updated the way you have described in the template. If they aren’t created, the deployment process will create them.</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Additionally, Azure Resource Manager is natively </a:t>
            </a:r>
            <a:r>
              <a:rPr lang="en-US" sz="1200" b="1" kern="1200" dirty="0" smtClean="0">
                <a:solidFill>
                  <a:schemeClr val="tx1"/>
                </a:solidFill>
                <a:effectLst/>
                <a:latin typeface="+mn-lt"/>
                <a:ea typeface="+mn-ea"/>
                <a:cs typeface="+mn-cs"/>
              </a:rPr>
              <a:t>multi-service </a:t>
            </a:r>
            <a:r>
              <a:rPr lang="en-US" sz="1200" kern="1200" dirty="0" smtClean="0">
                <a:solidFill>
                  <a:schemeClr val="tx1"/>
                </a:solidFill>
                <a:effectLst/>
                <a:latin typeface="+mn-lt"/>
                <a:ea typeface="+mn-ea"/>
                <a:cs typeface="+mn-cs"/>
              </a:rPr>
              <a:t>(both IaaS and PaaS)</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a:t>
            </a:r>
            <a:r>
              <a:rPr lang="en-US" sz="1200" b="1" kern="1200" dirty="0" smtClean="0">
                <a:solidFill>
                  <a:schemeClr val="tx1"/>
                </a:solidFill>
                <a:effectLst/>
                <a:latin typeface="+mn-lt"/>
                <a:ea typeface="+mn-ea"/>
                <a:cs typeface="+mn-cs"/>
              </a:rPr>
              <a:t>multi-region.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Instead of creating individual resources and later stitch them together, we can create a template that deploys a virtual machine, storage, network resources and also application payload through VM </a:t>
            </a:r>
            <a:r>
              <a:rPr lang="en-US" sz="1200" b="1" kern="1200" dirty="0" smtClean="0">
                <a:solidFill>
                  <a:schemeClr val="tx1"/>
                </a:solidFill>
                <a:effectLst/>
                <a:latin typeface="+mn-lt"/>
                <a:ea typeface="+mn-ea"/>
                <a:cs typeface="+mn-cs"/>
              </a:rPr>
              <a:t>extensions</a:t>
            </a:r>
            <a:r>
              <a:rPr lang="en-US" sz="1200" kern="1200" dirty="0" smtClean="0">
                <a:solidFill>
                  <a:schemeClr val="tx1"/>
                </a:solidFill>
                <a:effectLst/>
                <a:latin typeface="+mn-lt"/>
                <a:ea typeface="+mn-ea"/>
                <a:cs typeface="+mn-cs"/>
              </a:rPr>
              <a:t>. Everything in a single operation that is executed in parallel.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Whenever you create a resource in Azure, it will be associated with a </a:t>
            </a:r>
            <a:r>
              <a:rPr lang="en-US" sz="1200" b="1" kern="1200" dirty="0" smtClean="0">
                <a:solidFill>
                  <a:schemeClr val="tx1"/>
                </a:solidFill>
                <a:effectLst/>
                <a:latin typeface="+mn-lt"/>
                <a:ea typeface="+mn-ea"/>
                <a:cs typeface="+mn-cs"/>
              </a:rPr>
              <a:t>Resource Group</a:t>
            </a:r>
            <a:r>
              <a:rPr lang="en-US" sz="1200" kern="1200" dirty="0" smtClean="0">
                <a:solidFill>
                  <a:schemeClr val="tx1"/>
                </a:solidFill>
                <a:effectLst/>
                <a:latin typeface="+mn-lt"/>
                <a:ea typeface="+mn-ea"/>
                <a:cs typeface="+mn-cs"/>
              </a:rPr>
              <a:t> – which is a logic container for all of its resources, such as virtual machines, networks and storage accounts. When you deploy a multi-node application to Azure using a template for Azure Resource Manager, these resources will belong to the same resource group. You can later add – or remove resources to the resource group and have quite a flexible way of doing life-cycle management. </a:t>
            </a:r>
          </a:p>
          <a:p>
            <a:r>
              <a:rPr lang="en-US" sz="1200" kern="1200" dirty="0" smtClean="0">
                <a:solidFill>
                  <a:schemeClr val="tx1"/>
                </a:solidFill>
                <a:effectLst/>
                <a:latin typeface="+mn-lt"/>
                <a:ea typeface="+mn-ea"/>
                <a:cs typeface="+mn-cs"/>
              </a:rPr>
              <a:t>Life-cycle management is key, and you are now able to structure this in your own whenever and wherever it makes sense.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 example of how you can use the concept of resource groups is when you deploy an application where all of its resources has a common life-cycle management. Another example is when you want to define management within your organization, and put all IaaS VMs running SQL server into the same resource group and grant the SQL SMEs access at the group level.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1/27/2016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662714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Whenever you create a resource in Azure, it will be associated with a </a:t>
            </a:r>
            <a:r>
              <a:rPr lang="en-US" sz="1200" b="1" kern="1200" dirty="0" smtClean="0">
                <a:solidFill>
                  <a:schemeClr val="tx1"/>
                </a:solidFill>
                <a:effectLst/>
                <a:latin typeface="+mn-lt"/>
                <a:ea typeface="+mn-ea"/>
                <a:cs typeface="+mn-cs"/>
              </a:rPr>
              <a:t>Resource Group</a:t>
            </a:r>
            <a:r>
              <a:rPr lang="en-US" sz="1200" kern="1200" dirty="0" smtClean="0">
                <a:solidFill>
                  <a:schemeClr val="tx1"/>
                </a:solidFill>
                <a:effectLst/>
                <a:latin typeface="+mn-lt"/>
                <a:ea typeface="+mn-ea"/>
                <a:cs typeface="+mn-cs"/>
              </a:rPr>
              <a:t> – which is a logic container for all of its resources, such as virtual machines, networks and storage accounts. When you deploy a multi-node application to Azure using a template for Azure Resource Manager, these resources will belong to the same resource group. You can later add – or remove resources to the resource group and have quite a flexible way of doing life-cycle management. </a:t>
            </a:r>
          </a:p>
          <a:p>
            <a:r>
              <a:rPr lang="en-US" sz="1200" kern="1200" dirty="0" smtClean="0">
                <a:solidFill>
                  <a:schemeClr val="tx1"/>
                </a:solidFill>
                <a:effectLst/>
                <a:latin typeface="+mn-lt"/>
                <a:ea typeface="+mn-ea"/>
                <a:cs typeface="+mn-cs"/>
              </a:rPr>
              <a:t>Life-cycle management is key, and you are now able to structure this in your own whenever and wherever it makes sense.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With access we mean that Azure Resource Manager integrates natively with </a:t>
            </a:r>
            <a:r>
              <a:rPr lang="en-US" sz="1200" b="1" kern="1200" dirty="0" smtClean="0">
                <a:solidFill>
                  <a:schemeClr val="tx1"/>
                </a:solidFill>
                <a:effectLst/>
                <a:latin typeface="+mn-lt"/>
                <a:ea typeface="+mn-ea"/>
                <a:cs typeface="+mn-cs"/>
              </a:rPr>
              <a:t>RBAC</a:t>
            </a:r>
            <a:r>
              <a:rPr lang="en-US" sz="1200" kern="1200" dirty="0" smtClean="0">
                <a:solidFill>
                  <a:schemeClr val="tx1"/>
                </a:solidFill>
                <a:effectLst/>
                <a:latin typeface="+mn-lt"/>
                <a:ea typeface="+mn-ea"/>
                <a:cs typeface="+mn-cs"/>
              </a:rPr>
              <a:t> through the authorization core management resource provider, so that you can defined role based access for you and your team with the granular control you demand.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 addition, Azure Resource Manager supports </a:t>
            </a:r>
            <a:r>
              <a:rPr lang="en-US" sz="1200" b="1" kern="1200" dirty="0" smtClean="0">
                <a:solidFill>
                  <a:schemeClr val="tx1"/>
                </a:solidFill>
                <a:effectLst/>
                <a:latin typeface="+mn-lt"/>
                <a:ea typeface="+mn-ea"/>
                <a:cs typeface="+mn-cs"/>
              </a:rPr>
              <a:t>tagging</a:t>
            </a:r>
            <a:r>
              <a:rPr lang="en-US" sz="1200" kern="1200" dirty="0" smtClean="0">
                <a:solidFill>
                  <a:schemeClr val="tx1"/>
                </a:solidFill>
                <a:effectLst/>
                <a:latin typeface="+mn-lt"/>
                <a:ea typeface="+mn-ea"/>
                <a:cs typeface="+mn-cs"/>
              </a:rPr>
              <a:t> of resources and resource groups for simplified management, chargeback and billing purposes. Each resource supports up to 15 tags assigned.</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089361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 example of how you can use the concept of resource groups is when you deploy an application where all of its resources has a common life-cycle management. Another example is when you want to define management within your organization, and put all IaaS VMs running SQL server into the same resource group and grant the SQL SMEs access at the group level. </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16</a:t>
            </a:fld>
            <a:endParaRPr lang="en-US" dirty="0"/>
          </a:p>
        </p:txBody>
      </p:sp>
    </p:spTree>
    <p:extLst>
      <p:ext uri="{BB962C8B-B14F-4D97-AF65-F5344CB8AC3E}">
        <p14:creationId xmlns:p14="http://schemas.microsoft.com/office/powerpoint/2010/main" val="1076620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17</a:t>
            </a:fld>
            <a:endParaRPr lang="en-US" dirty="0"/>
          </a:p>
        </p:txBody>
      </p:sp>
    </p:spTree>
    <p:extLst>
      <p:ext uri="{BB962C8B-B14F-4D97-AF65-F5344CB8AC3E}">
        <p14:creationId xmlns:p14="http://schemas.microsoft.com/office/powerpoint/2010/main" val="4111088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a:t>
            </a:r>
            <a:r>
              <a:rPr lang="en-US" baseline="0" dirty="0" smtClean="0"/>
              <a:t> Service Management API (v1) did only support the “imperative” way of deploying resources, which very often lead to complex PS scripts, ideally with a lot of error handling.</a:t>
            </a:r>
          </a:p>
          <a:p>
            <a:endParaRPr lang="en-US" baseline="0" dirty="0" smtClean="0"/>
          </a:p>
          <a:p>
            <a:r>
              <a:rPr lang="en-US" baseline="0" dirty="0" smtClean="0"/>
              <a:t>With Azure Resource Manager (V2), you can use both. The slide shows the new </a:t>
            </a:r>
            <a:r>
              <a:rPr lang="en-US" baseline="0" dirty="0" err="1" smtClean="0"/>
              <a:t>AzureRM</a:t>
            </a:r>
            <a:r>
              <a:rPr lang="en-US" baseline="0" dirty="0" smtClean="0"/>
              <a:t> module on how to deploy storage account, </a:t>
            </a:r>
            <a:r>
              <a:rPr lang="en-US" baseline="0" dirty="0" err="1" smtClean="0"/>
              <a:t>vNet</a:t>
            </a:r>
            <a:r>
              <a:rPr lang="en-US" baseline="0" dirty="0" smtClean="0"/>
              <a:t> and a virtual machine using those resources. This is the imperative way of doing deployment with ARM.</a:t>
            </a:r>
          </a:p>
          <a:p>
            <a:endParaRPr lang="en-US" baseline="0" dirty="0" smtClean="0"/>
          </a:p>
          <a:p>
            <a:r>
              <a:rPr lang="en-US" baseline="0" dirty="0" smtClean="0"/>
              <a:t>For declarative, JSON is used with an Azure Resource Manager template as described earlier.</a:t>
            </a:r>
          </a:p>
          <a:p>
            <a:endParaRPr lang="en-US" baseline="0" dirty="0" smtClean="0"/>
          </a:p>
          <a:p>
            <a:r>
              <a:rPr lang="en-US" baseline="0" dirty="0" smtClean="0"/>
              <a:t>Key takeaway is that ARM supports </a:t>
            </a:r>
            <a:r>
              <a:rPr lang="en-US" b="1" baseline="0" dirty="0" smtClean="0"/>
              <a:t>both</a:t>
            </a:r>
            <a:r>
              <a:rPr lang="en-US" b="0"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93186E46-9E9C-450B-A53E-9E3F08D7ADB9}" type="slidenum">
              <a:rPr lang="en-US" smtClean="0"/>
              <a:t>18</a:t>
            </a:fld>
            <a:endParaRPr lang="en-US" dirty="0"/>
          </a:p>
        </p:txBody>
      </p:sp>
    </p:spTree>
    <p:extLst>
      <p:ext uri="{BB962C8B-B14F-4D97-AF65-F5344CB8AC3E}">
        <p14:creationId xmlns:p14="http://schemas.microsoft.com/office/powerpoint/2010/main" val="4162399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covered the high-level basics of ARM</a:t>
            </a:r>
            <a:r>
              <a:rPr lang="en-US" baseline="0" dirty="0" smtClean="0"/>
              <a:t> and it’s capabilities so far, and we will now start to investigate the authoring experience.</a:t>
            </a:r>
          </a:p>
          <a:p>
            <a:endParaRPr lang="en-US" baseline="0" dirty="0" smtClean="0"/>
          </a:p>
          <a:p>
            <a:r>
              <a:rPr lang="en-US" baseline="0" dirty="0" smtClean="0"/>
              <a:t>In order to go ahead with authoring, we need to know about the opportunities we have and learn more about the JSON syntax.</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19</a:t>
            </a:fld>
            <a:endParaRPr lang="en-US" dirty="0"/>
          </a:p>
        </p:txBody>
      </p:sp>
    </p:spTree>
    <p:extLst>
      <p:ext uri="{BB962C8B-B14F-4D97-AF65-F5344CB8AC3E}">
        <p14:creationId xmlns:p14="http://schemas.microsoft.com/office/powerpoint/2010/main" val="3370702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to get the full authoring experience in Visual Studio, the Azure</a:t>
            </a:r>
            <a:r>
              <a:rPr lang="en-US" baseline="0" dirty="0" smtClean="0"/>
              <a:t> SDK needs to be installed. Also, the user need access to an Azure subscription if they want to provision directly to a new or an existing resource group in Azure</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21</a:t>
            </a:fld>
            <a:endParaRPr lang="en-US" dirty="0"/>
          </a:p>
        </p:txBody>
      </p:sp>
    </p:spTree>
    <p:extLst>
      <p:ext uri="{BB962C8B-B14F-4D97-AF65-F5344CB8AC3E}">
        <p14:creationId xmlns:p14="http://schemas.microsoft.com/office/powerpoint/2010/main" val="1190205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to get the full authoring experience in Visual Studio, the Azure</a:t>
            </a:r>
            <a:r>
              <a:rPr lang="en-US" baseline="0" dirty="0" smtClean="0"/>
              <a:t> SDK needs to be installed. Also, the user need access to an Azure subscription if they want to provision directly to a new or an existing resource group in Azure.</a:t>
            </a:r>
          </a:p>
          <a:p>
            <a:endParaRPr lang="en-US" baseline="0" dirty="0" smtClean="0"/>
          </a:p>
          <a:p>
            <a:r>
              <a:rPr lang="en-US" baseline="0" dirty="0" smtClean="0"/>
              <a:t>Also point out (in the time of writing this) that deployment from VS doesn’t work with the current SDK (2.7) when you have installed the latest PowerShell module (</a:t>
            </a:r>
            <a:r>
              <a:rPr lang="en-US" baseline="0" dirty="0" err="1" smtClean="0"/>
              <a:t>AzureRM</a:t>
            </a:r>
            <a:r>
              <a:rPr lang="en-US" baseline="0" dirty="0" smtClean="0"/>
              <a:t> – 1.0.2).</a:t>
            </a:r>
          </a:p>
          <a:p>
            <a:endParaRPr lang="en-US" baseline="0" dirty="0" smtClean="0"/>
          </a:p>
          <a:p>
            <a:r>
              <a:rPr lang="en-US" baseline="0" dirty="0" smtClean="0">
                <a:solidFill>
                  <a:srgbClr val="FF0000"/>
                </a:solidFill>
              </a:rPr>
              <a:t>&lt;For your information, all the guides, demos and examples in this course is referring to the </a:t>
            </a:r>
            <a:r>
              <a:rPr lang="en-US" baseline="0" dirty="0" err="1" smtClean="0">
                <a:solidFill>
                  <a:srgbClr val="FF0000"/>
                </a:solidFill>
              </a:rPr>
              <a:t>AzureRM</a:t>
            </a:r>
            <a:r>
              <a:rPr lang="en-US" baseline="0" dirty="0" smtClean="0">
                <a:solidFill>
                  <a:srgbClr val="FF0000"/>
                </a:solidFill>
              </a:rPr>
              <a:t> module. &gt;</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93186E46-9E9C-450B-A53E-9E3F08D7ADB9}" type="slidenum">
              <a:rPr lang="en-US" smtClean="0"/>
              <a:t>22</a:t>
            </a:fld>
            <a:endParaRPr lang="en-US" dirty="0"/>
          </a:p>
        </p:txBody>
      </p:sp>
    </p:spTree>
    <p:extLst>
      <p:ext uri="{BB962C8B-B14F-4D97-AF65-F5344CB8AC3E}">
        <p14:creationId xmlns:p14="http://schemas.microsoft.com/office/powerpoint/2010/main" val="3296363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thing to point out is that Azure Resource Manager is JSON-based compared to the Service Management API which was based on XML.</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JSON – which is an industry standard and has become more and more common to use when you want to declarative describe how your cloud services should look like.</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23</a:t>
            </a:fld>
            <a:endParaRPr lang="en-US" dirty="0"/>
          </a:p>
        </p:txBody>
      </p:sp>
    </p:spTree>
    <p:extLst>
      <p:ext uri="{BB962C8B-B14F-4D97-AF65-F5344CB8AC3E}">
        <p14:creationId xmlns:p14="http://schemas.microsoft.com/office/powerpoint/2010/main" val="1799247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 module</a:t>
            </a:r>
            <a:r>
              <a:rPr lang="en-US" baseline="0" dirty="0" smtClean="0"/>
              <a:t> &lt;module name&gt; (technical foundation – Azure Resource Manager) we will use the following persona(s):</a:t>
            </a:r>
          </a:p>
          <a:p>
            <a:endParaRPr lang="en-US" baseline="0" dirty="0" smtClean="0"/>
          </a:p>
          <a:p>
            <a:r>
              <a:rPr lang="en-US" baseline="0" dirty="0" smtClean="0"/>
              <a:t>Service Admin.</a:t>
            </a:r>
          </a:p>
          <a:p>
            <a:endParaRPr lang="en-US" baseline="0" dirty="0" smtClean="0"/>
          </a:p>
          <a:p>
            <a:r>
              <a:rPr lang="en-US" baseline="0" dirty="0" smtClean="0"/>
              <a:t>As this is a foundation session focusing on ARM in general and the objective is to get the participants familiar with its concepts and capabilities, tenant scenarios are out of scope. </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a:t>
            </a:fld>
            <a:endParaRPr lang="en-US" dirty="0"/>
          </a:p>
        </p:txBody>
      </p:sp>
    </p:spTree>
    <p:extLst>
      <p:ext uri="{BB962C8B-B14F-4D97-AF65-F5344CB8AC3E}">
        <p14:creationId xmlns:p14="http://schemas.microsoft.com/office/powerpoint/2010/main" val="3416232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the different template language expressions</a:t>
            </a:r>
            <a:r>
              <a:rPr lang="en-US" baseline="0" dirty="0" smtClean="0"/>
              <a:t> and explain the use case for them.</a:t>
            </a:r>
          </a:p>
          <a:p>
            <a:r>
              <a:rPr lang="en-US" baseline="0" dirty="0" smtClean="0"/>
              <a:t>The template library you have access to will cover several of these expressions, making it convenient for you to demonstrate this to the audience.</a:t>
            </a:r>
          </a:p>
          <a:p>
            <a:endParaRPr lang="en-US" baseline="0" dirty="0" smtClean="0"/>
          </a:p>
          <a:p>
            <a:r>
              <a:rPr lang="en-US" baseline="0" dirty="0" smtClean="0"/>
              <a:t>Especially important to point out the following:</a:t>
            </a:r>
          </a:p>
          <a:p>
            <a:endParaRPr lang="en-US" baseline="0" dirty="0" smtClean="0"/>
          </a:p>
          <a:p>
            <a:r>
              <a:rPr lang="en-US" b="1" baseline="0" dirty="0" smtClean="0"/>
              <a:t>Parameters(‘</a:t>
            </a:r>
            <a:r>
              <a:rPr lang="en-US" b="1" baseline="0" dirty="0" err="1" smtClean="0"/>
              <a:t>parameterName</a:t>
            </a:r>
            <a:r>
              <a:rPr lang="en-US" b="1" baseline="0" dirty="0" smtClean="0"/>
              <a:t>’)</a:t>
            </a:r>
          </a:p>
          <a:p>
            <a:r>
              <a:rPr lang="en-US" b="0" baseline="0" dirty="0" smtClean="0"/>
              <a:t>To create reusable templates and support input parameters, we normally start the authoring of a template by adding the parameters we require, so that the user can specify this upon deployment. You can have default parameters, allowed parameters and also add metadata such as description to each parameter.</a:t>
            </a:r>
          </a:p>
          <a:p>
            <a:endParaRPr lang="en-US" b="0" baseline="0" dirty="0" smtClean="0"/>
          </a:p>
          <a:p>
            <a:r>
              <a:rPr lang="en-US" b="1" baseline="0" dirty="0" smtClean="0"/>
              <a:t>Variables(‘variables’)</a:t>
            </a:r>
          </a:p>
          <a:p>
            <a:r>
              <a:rPr lang="en-US" b="0" baseline="0" dirty="0" smtClean="0"/>
              <a:t>For “hard-coded” values, we can use variables – which is not exposed during deployment. These are fixed variables that are often used to simplify the language you are using in a template. An example, instead of referencing a long string over and over again in a template, you can put this into a variable you rather use.</a:t>
            </a:r>
          </a:p>
          <a:p>
            <a:endParaRPr lang="en-US" b="0" baseline="0" dirty="0" smtClean="0"/>
          </a:p>
          <a:p>
            <a:r>
              <a:rPr lang="en-US" b="1" baseline="0" dirty="0" err="1" smtClean="0"/>
              <a:t>Concat</a:t>
            </a:r>
            <a:r>
              <a:rPr lang="en-US" b="1" baseline="0" dirty="0" smtClean="0"/>
              <a:t>(‘</a:t>
            </a:r>
            <a:r>
              <a:rPr lang="en-US" b="1" baseline="0" dirty="0" err="1" smtClean="0"/>
              <a:t>string’,’to’,’encode</a:t>
            </a:r>
            <a:r>
              <a:rPr lang="en-US" b="1" baseline="0" dirty="0" smtClean="0"/>
              <a:t>’)</a:t>
            </a:r>
          </a:p>
          <a:p>
            <a:r>
              <a:rPr lang="en-US" sz="1200" b="0" i="0" kern="1200" dirty="0" smtClean="0">
                <a:solidFill>
                  <a:schemeClr val="tx1"/>
                </a:solidFill>
                <a:effectLst/>
                <a:latin typeface="+mn-lt"/>
                <a:ea typeface="+mn-ea"/>
                <a:cs typeface="+mn-cs"/>
              </a:rPr>
              <a:t>Combines multiple string values and returns the resulting string value. This function can take any number of arguments.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Example:</a:t>
            </a:r>
          </a:p>
          <a:p>
            <a:endParaRPr lang="en-US" sz="1200" b="0" i="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"outputs": { "</a:t>
            </a:r>
            <a:r>
              <a:rPr lang="en-US" sz="1200" kern="1200" dirty="0" err="1" smtClean="0">
                <a:solidFill>
                  <a:schemeClr val="tx1"/>
                </a:solidFill>
                <a:effectLst/>
                <a:latin typeface="+mn-lt"/>
                <a:ea typeface="+mn-ea"/>
                <a:cs typeface="+mn-cs"/>
              </a:rPr>
              <a:t>siteUri</a:t>
            </a:r>
            <a:r>
              <a:rPr lang="en-US" sz="1200" kern="1200" dirty="0" smtClean="0">
                <a:solidFill>
                  <a:schemeClr val="tx1"/>
                </a:solidFill>
                <a:effectLst/>
                <a:latin typeface="+mn-lt"/>
                <a:ea typeface="+mn-ea"/>
                <a:cs typeface="+mn-cs"/>
              </a:rPr>
              <a:t>": { "type": "string", "value": "[</a:t>
            </a:r>
            <a:r>
              <a:rPr lang="en-US" sz="1200" kern="1200" dirty="0" err="1" smtClean="0">
                <a:solidFill>
                  <a:schemeClr val="tx1"/>
                </a:solidFill>
                <a:effectLst/>
                <a:latin typeface="+mn-lt"/>
                <a:ea typeface="+mn-ea"/>
                <a:cs typeface="+mn-cs"/>
              </a:rPr>
              <a:t>concat</a:t>
            </a:r>
            <a:r>
              <a:rPr lang="en-US" sz="1200" kern="1200" dirty="0" smtClean="0">
                <a:solidFill>
                  <a:schemeClr val="tx1"/>
                </a:solidFill>
                <a:effectLst/>
                <a:latin typeface="+mn-lt"/>
                <a:ea typeface="+mn-ea"/>
                <a:cs typeface="+mn-cs"/>
              </a:rPr>
              <a:t>('http://',reference(</a:t>
            </a:r>
            <a:r>
              <a:rPr lang="en-US" sz="1200" kern="1200" dirty="0" err="1" smtClean="0">
                <a:solidFill>
                  <a:schemeClr val="tx1"/>
                </a:solidFill>
                <a:effectLst/>
                <a:latin typeface="+mn-lt"/>
                <a:ea typeface="+mn-ea"/>
                <a:cs typeface="+mn-cs"/>
              </a:rPr>
              <a:t>resourceId</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Microsoft.Web</a:t>
            </a:r>
            <a:r>
              <a:rPr lang="en-US" sz="1200" kern="1200" dirty="0" smtClean="0">
                <a:solidFill>
                  <a:schemeClr val="tx1"/>
                </a:solidFill>
                <a:effectLst/>
                <a:latin typeface="+mn-lt"/>
                <a:ea typeface="+mn-ea"/>
                <a:cs typeface="+mn-cs"/>
              </a:rPr>
              <a:t>/sites', parameters('</a:t>
            </a:r>
            <a:r>
              <a:rPr lang="en-US" sz="1200" kern="1200" dirty="0" err="1" smtClean="0">
                <a:solidFill>
                  <a:schemeClr val="tx1"/>
                </a:solidFill>
                <a:effectLst/>
                <a:latin typeface="+mn-lt"/>
                <a:ea typeface="+mn-ea"/>
                <a:cs typeface="+mn-cs"/>
              </a:rPr>
              <a:t>siteName</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hostNames</a:t>
            </a:r>
            <a:r>
              <a:rPr lang="en-US" sz="1200" kern="1200" dirty="0" smtClean="0">
                <a:solidFill>
                  <a:schemeClr val="tx1"/>
                </a:solidFill>
                <a:effectLst/>
                <a:latin typeface="+mn-lt"/>
                <a:ea typeface="+mn-ea"/>
                <a:cs typeface="+mn-cs"/>
              </a:rPr>
              <a:t>[0])]" } }</a:t>
            </a:r>
          </a:p>
          <a:p>
            <a:endParaRPr lang="en-US" sz="1200" b="1" kern="1200" baseline="0" dirty="0" smtClean="0">
              <a:solidFill>
                <a:schemeClr val="tx1"/>
              </a:solidFill>
              <a:effectLst/>
              <a:latin typeface="+mn-lt"/>
              <a:ea typeface="+mn-ea"/>
              <a:cs typeface="+mn-cs"/>
            </a:endParaRPr>
          </a:p>
          <a:p>
            <a:r>
              <a:rPr lang="en-US" sz="1200" b="1" kern="1200" baseline="0" dirty="0" err="1" smtClean="0">
                <a:solidFill>
                  <a:schemeClr val="tx1"/>
                </a:solidFill>
                <a:effectLst/>
                <a:latin typeface="+mn-lt"/>
                <a:ea typeface="+mn-ea"/>
                <a:cs typeface="+mn-cs"/>
              </a:rPr>
              <a:t>resourceGroup</a:t>
            </a:r>
            <a:r>
              <a:rPr lang="en-US" sz="1200" b="1" kern="1200" baseline="0" dirty="0" smtClean="0">
                <a:solidFill>
                  <a:schemeClr val="tx1"/>
                </a:solidFill>
                <a:effectLst/>
                <a:latin typeface="+mn-lt"/>
                <a:ea typeface="+mn-ea"/>
                <a:cs typeface="+mn-cs"/>
              </a:rPr>
              <a:t>()</a:t>
            </a:r>
          </a:p>
          <a:p>
            <a:endParaRPr lang="en-US" sz="1200" b="1" kern="1200" baseline="0" dirty="0" smtClean="0">
              <a:solidFill>
                <a:schemeClr val="tx1"/>
              </a:solidFill>
              <a:effectLst/>
              <a:latin typeface="+mn-lt"/>
              <a:ea typeface="+mn-ea"/>
              <a:cs typeface="+mn-cs"/>
            </a:endParaRPr>
          </a:p>
          <a:p>
            <a:r>
              <a:rPr lang="en-US" sz="1200" b="0" kern="1200" baseline="0" dirty="0" smtClean="0">
                <a:solidFill>
                  <a:schemeClr val="tx1"/>
                </a:solidFill>
                <a:effectLst/>
                <a:latin typeface="+mn-lt"/>
                <a:ea typeface="+mn-ea"/>
                <a:cs typeface="+mn-cs"/>
              </a:rPr>
              <a:t>Example:</a:t>
            </a:r>
          </a:p>
          <a:p>
            <a:r>
              <a:rPr lang="en-US" sz="1200" b="0" kern="1200" baseline="0" dirty="0" smtClean="0">
                <a:solidFill>
                  <a:schemeClr val="tx1"/>
                </a:solidFill>
                <a:effectLst/>
                <a:latin typeface="+mn-lt"/>
                <a:ea typeface="+mn-ea"/>
                <a:cs typeface="+mn-cs"/>
              </a:rPr>
              <a:t>If you want your resources within a template to be deployed in the same region as the metadata for the resource group itself, you can reference the </a:t>
            </a:r>
            <a:r>
              <a:rPr lang="en-US" sz="1200" b="0" kern="1200" baseline="0" dirty="0" err="1" smtClean="0">
                <a:solidFill>
                  <a:schemeClr val="tx1"/>
                </a:solidFill>
                <a:effectLst/>
                <a:latin typeface="+mn-lt"/>
                <a:ea typeface="+mn-ea"/>
                <a:cs typeface="+mn-cs"/>
              </a:rPr>
              <a:t>resourcegroup</a:t>
            </a:r>
            <a:r>
              <a:rPr lang="en-US" sz="1200" b="0" kern="1200" baseline="0" dirty="0" smtClean="0">
                <a:solidFill>
                  <a:schemeClr val="tx1"/>
                </a:solidFill>
                <a:effectLst/>
                <a:latin typeface="+mn-lt"/>
                <a:ea typeface="+mn-ea"/>
                <a:cs typeface="+mn-cs"/>
              </a:rPr>
              <a:t>().location on the resources location property, instead of specifying the region itself.</a:t>
            </a:r>
          </a:p>
          <a:p>
            <a:endParaRPr lang="en-US" sz="1200" b="1"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"resources": [ { "</a:t>
            </a:r>
            <a:r>
              <a:rPr lang="en-US" sz="1200" kern="1200" dirty="0" err="1" smtClean="0">
                <a:solidFill>
                  <a:schemeClr val="tx1"/>
                </a:solidFill>
                <a:effectLst/>
                <a:latin typeface="+mn-lt"/>
                <a:ea typeface="+mn-ea"/>
                <a:cs typeface="+mn-cs"/>
              </a:rPr>
              <a:t>apiVersion</a:t>
            </a:r>
            <a:r>
              <a:rPr lang="en-US" sz="1200" kern="1200" dirty="0" smtClean="0">
                <a:solidFill>
                  <a:schemeClr val="tx1"/>
                </a:solidFill>
                <a:effectLst/>
                <a:latin typeface="+mn-lt"/>
                <a:ea typeface="+mn-ea"/>
                <a:cs typeface="+mn-cs"/>
              </a:rPr>
              <a:t>": "2014-06-01", "type": "</a:t>
            </a:r>
            <a:r>
              <a:rPr lang="en-US" sz="1200" kern="1200" dirty="0" err="1" smtClean="0">
                <a:solidFill>
                  <a:schemeClr val="tx1"/>
                </a:solidFill>
                <a:effectLst/>
                <a:latin typeface="+mn-lt"/>
                <a:ea typeface="+mn-ea"/>
                <a:cs typeface="+mn-cs"/>
              </a:rPr>
              <a:t>Microsoft.Web</a:t>
            </a:r>
            <a:r>
              <a:rPr lang="en-US" sz="1200" kern="1200" dirty="0" smtClean="0">
                <a:solidFill>
                  <a:schemeClr val="tx1"/>
                </a:solidFill>
                <a:effectLst/>
                <a:latin typeface="+mn-lt"/>
                <a:ea typeface="+mn-ea"/>
                <a:cs typeface="+mn-cs"/>
              </a:rPr>
              <a:t>/sites", "name": "[parameters('</a:t>
            </a:r>
            <a:r>
              <a:rPr lang="en-US" sz="1200" kern="1200" dirty="0" err="1" smtClean="0">
                <a:solidFill>
                  <a:schemeClr val="tx1"/>
                </a:solidFill>
                <a:effectLst/>
                <a:latin typeface="+mn-lt"/>
                <a:ea typeface="+mn-ea"/>
                <a:cs typeface="+mn-cs"/>
              </a:rPr>
              <a:t>siteName</a:t>
            </a:r>
            <a:r>
              <a:rPr lang="en-US" sz="1200" kern="1200" dirty="0" smtClean="0">
                <a:solidFill>
                  <a:schemeClr val="tx1"/>
                </a:solidFill>
                <a:effectLst/>
                <a:latin typeface="+mn-lt"/>
                <a:ea typeface="+mn-ea"/>
                <a:cs typeface="+mn-cs"/>
              </a:rPr>
              <a:t>')]", "location": "[</a:t>
            </a:r>
            <a:r>
              <a:rPr lang="en-US" sz="1200" kern="1200" dirty="0" err="1" smtClean="0">
                <a:solidFill>
                  <a:schemeClr val="tx1"/>
                </a:solidFill>
                <a:effectLst/>
                <a:latin typeface="+mn-lt"/>
                <a:ea typeface="+mn-ea"/>
                <a:cs typeface="+mn-cs"/>
              </a:rPr>
              <a:t>resourceGroup</a:t>
            </a:r>
            <a:r>
              <a:rPr lang="en-US" sz="1200" kern="1200" dirty="0" smtClean="0">
                <a:solidFill>
                  <a:schemeClr val="tx1"/>
                </a:solidFill>
                <a:effectLst/>
                <a:latin typeface="+mn-lt"/>
                <a:ea typeface="+mn-ea"/>
                <a:cs typeface="+mn-cs"/>
              </a:rPr>
              <a:t>().location]", ... } ]</a:t>
            </a:r>
            <a:endParaRPr lang="en-US" b="0" baseline="0" dirty="0" smtClean="0"/>
          </a:p>
        </p:txBody>
      </p:sp>
      <p:sp>
        <p:nvSpPr>
          <p:cNvPr id="4" name="Slide Number Placeholder 3"/>
          <p:cNvSpPr>
            <a:spLocks noGrp="1"/>
          </p:cNvSpPr>
          <p:nvPr>
            <p:ph type="sldNum" sz="quarter" idx="10"/>
          </p:nvPr>
        </p:nvSpPr>
        <p:spPr/>
        <p:txBody>
          <a:bodyPr/>
          <a:lstStyle/>
          <a:p>
            <a:fld id="{93186E46-9E9C-450B-A53E-9E3F08D7ADB9}" type="slidenum">
              <a:rPr lang="en-US" smtClean="0"/>
              <a:t>24</a:t>
            </a:fld>
            <a:endParaRPr lang="en-US" dirty="0"/>
          </a:p>
        </p:txBody>
      </p:sp>
    </p:spTree>
    <p:extLst>
      <p:ext uri="{BB962C8B-B14F-4D97-AF65-F5344CB8AC3E}">
        <p14:creationId xmlns:p14="http://schemas.microsoft.com/office/powerpoint/2010/main" val="2932300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25</a:t>
            </a:fld>
            <a:endParaRPr lang="en-US" dirty="0"/>
          </a:p>
        </p:txBody>
      </p:sp>
    </p:spTree>
    <p:extLst>
      <p:ext uri="{BB962C8B-B14F-4D97-AF65-F5344CB8AC3E}">
        <p14:creationId xmlns:p14="http://schemas.microsoft.com/office/powerpoint/2010/main" val="2383207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26</a:t>
            </a:fld>
            <a:endParaRPr lang="en-US" dirty="0"/>
          </a:p>
        </p:txBody>
      </p:sp>
    </p:spTree>
    <p:extLst>
      <p:ext uri="{BB962C8B-B14F-4D97-AF65-F5344CB8AC3E}">
        <p14:creationId xmlns:p14="http://schemas.microsoft.com/office/powerpoint/2010/main" val="2975018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a:t>
            </a:r>
            <a:r>
              <a:rPr lang="en-US" baseline="0" dirty="0" smtClean="0"/>
              <a:t> bit about the more complex scenarios and how flexible the templates can be in order to meet your requirements. </a:t>
            </a:r>
          </a:p>
          <a:p>
            <a:endParaRPr lang="en-US" baseline="0" dirty="0" smtClean="0"/>
          </a:p>
          <a:p>
            <a:r>
              <a:rPr lang="en-US" baseline="0" dirty="0" smtClean="0"/>
              <a:t>One thing to point out is the usage of Resource Extension to provide service specific configuration, such as performing operations within a guest OS. This is normally handled through a VM extension, such as DSC, Chef and Puppet, or custom scripts. </a:t>
            </a:r>
          </a:p>
          <a:p>
            <a:endParaRPr lang="en-US" baseline="0" dirty="0" smtClean="0"/>
          </a:p>
          <a:p>
            <a:r>
              <a:rPr lang="en-US" baseline="0" dirty="0" smtClean="0"/>
              <a:t>Using copies, you can easily create multiple resources of the same resource type within the same template.</a:t>
            </a:r>
          </a:p>
          <a:p>
            <a:r>
              <a:rPr lang="en-US" baseline="0" dirty="0" smtClean="0"/>
              <a:t>A use case here would be when you want to provision 10 </a:t>
            </a:r>
            <a:r>
              <a:rPr lang="en-US" baseline="0" dirty="0" smtClean="0"/>
              <a:t>VMs </a:t>
            </a:r>
            <a:r>
              <a:rPr lang="en-US" baseline="0" dirty="0" smtClean="0"/>
              <a:t>with the same configuration at once. </a:t>
            </a:r>
          </a:p>
          <a:p>
            <a:endParaRPr lang="en-US" baseline="0" dirty="0" smtClean="0"/>
          </a:p>
          <a:p>
            <a:r>
              <a:rPr lang="en-US" baseline="0" dirty="0" smtClean="0"/>
              <a:t>You can also nest your templates which will cover more in detail later.</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28</a:t>
            </a:fld>
            <a:endParaRPr lang="en-US" dirty="0"/>
          </a:p>
        </p:txBody>
      </p:sp>
    </p:spTree>
    <p:extLst>
      <p:ext uri="{BB962C8B-B14F-4D97-AF65-F5344CB8AC3E}">
        <p14:creationId xmlns:p14="http://schemas.microsoft.com/office/powerpoint/2010/main" val="1186298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ARM is very powerful and the following deck shows exactly</a:t>
            </a:r>
            <a:r>
              <a:rPr lang="en-US" baseline="0" dirty="0" smtClean="0"/>
              <a:t> that.</a:t>
            </a:r>
          </a:p>
          <a:p>
            <a:endParaRPr lang="en-US" baseline="0" dirty="0" smtClean="0"/>
          </a:p>
          <a:p>
            <a:r>
              <a:rPr lang="en-US" baseline="0" dirty="0" smtClean="0"/>
              <a:t>In this example, you can see that the design of these templates shows how the different “components” of the solution are divided from each other in separate templates. </a:t>
            </a:r>
          </a:p>
          <a:p>
            <a:endParaRPr lang="en-US" baseline="0" dirty="0" smtClean="0"/>
          </a:p>
          <a:p>
            <a:r>
              <a:rPr lang="en-US" baseline="0" dirty="0" smtClean="0"/>
              <a:t>The master template will gather the user inputs – and depending on those inputs – it will call the nested templates it require in order to deploy the solution. </a:t>
            </a:r>
          </a:p>
          <a:p>
            <a:endParaRPr lang="en-US" baseline="0" dirty="0" smtClean="0"/>
          </a:p>
          <a:p>
            <a:r>
              <a:rPr lang="en-US" baseline="0" dirty="0" smtClean="0"/>
              <a:t>This makes it possible for you to design best-practice templates for </a:t>
            </a:r>
            <a:r>
              <a:rPr lang="en-US" baseline="0" dirty="0" err="1" smtClean="0"/>
              <a:t>vNet</a:t>
            </a:r>
            <a:r>
              <a:rPr lang="en-US" baseline="0" dirty="0" smtClean="0"/>
              <a:t>, storage, compute </a:t>
            </a:r>
            <a:r>
              <a:rPr lang="en-US" baseline="0" dirty="0" err="1" smtClean="0"/>
              <a:t>etc</a:t>
            </a:r>
            <a:r>
              <a:rPr lang="en-US" baseline="0" dirty="0" smtClean="0"/>
              <a:t>, and also be able to use those separately – as well as in conjunction with a master template as shown here.</a:t>
            </a:r>
          </a:p>
          <a:p>
            <a:endParaRPr lang="en-US" baseline="0" dirty="0" smtClean="0"/>
          </a:p>
          <a:p>
            <a:r>
              <a:rPr lang="en-US" b="1" baseline="0" smtClean="0"/>
              <a:t>Good Example - SQL </a:t>
            </a:r>
            <a:r>
              <a:rPr lang="en-US" b="1" baseline="0" dirty="0" smtClean="0"/>
              <a:t>Server 2014 Always-On DSC Template: </a:t>
            </a:r>
            <a:r>
              <a:rPr lang="en-US" baseline="0" dirty="0" smtClean="0"/>
              <a:t>https://github.com/Azure/azure-quickstart-templates/blob/master/sql-server-2014-alwayson-dsc/azuredeploy.json</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29</a:t>
            </a:fld>
            <a:endParaRPr lang="en-US" dirty="0"/>
          </a:p>
        </p:txBody>
      </p:sp>
    </p:spTree>
    <p:extLst>
      <p:ext uri="{BB962C8B-B14F-4D97-AF65-F5344CB8AC3E}">
        <p14:creationId xmlns:p14="http://schemas.microsoft.com/office/powerpoint/2010/main" val="2970528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a:t>
            </a:r>
            <a:r>
              <a:rPr lang="en-US" baseline="0" dirty="0" smtClean="0"/>
              <a:t> now and then you will run into situations where you have to debug a template.</a:t>
            </a:r>
          </a:p>
          <a:p>
            <a:r>
              <a:rPr lang="en-US" baseline="0" dirty="0" smtClean="0"/>
              <a:t>Although ARM is capable – and also perform a template validation before execution, there could be other aspects that leads to a failure or warning.</a:t>
            </a:r>
          </a:p>
          <a:p>
            <a:endParaRPr lang="en-US" baseline="0" dirty="0" smtClean="0"/>
          </a:p>
          <a:p>
            <a:r>
              <a:rPr lang="en-US" baseline="0" dirty="0" smtClean="0"/>
              <a:t>Be familiar with the JSON validation in Visual Studio, and also the cmdlet ‘Test-</a:t>
            </a:r>
            <a:r>
              <a:rPr lang="en-US" baseline="0" dirty="0" err="1" smtClean="0"/>
              <a:t>AzureRmResourceGroupDeployment</a:t>
            </a:r>
            <a:r>
              <a:rPr lang="en-US" baseline="0" dirty="0" smtClean="0"/>
              <a:t>’ </a:t>
            </a:r>
          </a:p>
          <a:p>
            <a:endParaRPr lang="en-US" baseline="0" dirty="0" smtClean="0"/>
          </a:p>
          <a:p>
            <a:r>
              <a:rPr lang="en-US" baseline="0" dirty="0" smtClean="0"/>
              <a:t>During the session, feel free to jump in where it suits you to demonstrate capabilities described in the presentation, such as Azure REST API explorer directly from portal.azure.com </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30</a:t>
            </a:fld>
            <a:endParaRPr lang="en-US" dirty="0"/>
          </a:p>
        </p:txBody>
      </p:sp>
    </p:spTree>
    <p:extLst>
      <p:ext uri="{BB962C8B-B14F-4D97-AF65-F5344CB8AC3E}">
        <p14:creationId xmlns:p14="http://schemas.microsoft.com/office/powerpoint/2010/main" val="1589092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write an example template that will deploy one or more resources into Azure.</a:t>
            </a:r>
          </a:p>
          <a:p>
            <a:r>
              <a:rPr lang="en-US" baseline="0" dirty="0" smtClean="0"/>
              <a:t>The template will support user inputs through parameters, to demonstrate the reusability and how the template can be used across different environments.</a:t>
            </a:r>
          </a:p>
          <a:p>
            <a:endParaRPr lang="en-US" baseline="0" dirty="0" smtClean="0"/>
          </a:p>
          <a:p>
            <a:r>
              <a:rPr lang="en-US" baseline="0" dirty="0" smtClean="0"/>
              <a:t>The instructor should feel free to use their preferred JSON editor to write this template, but for consistency and Microsoft point-of-view, Portal and Visual Studio is recommended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31</a:t>
            </a:fld>
            <a:endParaRPr lang="en-US" dirty="0"/>
          </a:p>
        </p:txBody>
      </p:sp>
    </p:spTree>
    <p:extLst>
      <p:ext uri="{BB962C8B-B14F-4D97-AF65-F5344CB8AC3E}">
        <p14:creationId xmlns:p14="http://schemas.microsoft.com/office/powerpoint/2010/main" val="546299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following section will focus on the Deployment of resources with Azure Resource Manager, covering several interfaces, such as:</a:t>
            </a:r>
          </a:p>
          <a:p>
            <a:endParaRPr lang="en-US" baseline="0" dirty="0" smtClean="0"/>
          </a:p>
          <a:p>
            <a:pPr marL="171450" indent="-171450">
              <a:buFont typeface="Arial" panose="020B0604020202020204" pitchFamily="34" charset="0"/>
              <a:buChar char="•"/>
            </a:pPr>
            <a:r>
              <a:rPr lang="en-US" baseline="0" dirty="0" smtClean="0"/>
              <a:t>PowerShell</a:t>
            </a:r>
          </a:p>
          <a:p>
            <a:pPr marL="171450" indent="-171450">
              <a:buFont typeface="Arial" panose="020B0604020202020204" pitchFamily="34" charset="0"/>
              <a:buChar char="•"/>
            </a:pPr>
            <a:r>
              <a:rPr lang="en-US" baseline="0" dirty="0" smtClean="0"/>
              <a:t>Visual Studio</a:t>
            </a:r>
          </a:p>
          <a:p>
            <a:pPr marL="171450" indent="-171450">
              <a:buFont typeface="Arial" panose="020B0604020202020204" pitchFamily="34" charset="0"/>
              <a:buChar char="•"/>
            </a:pPr>
            <a:r>
              <a:rPr lang="en-US" baseline="0" dirty="0" smtClean="0"/>
              <a:t>Portal</a:t>
            </a:r>
          </a:p>
          <a:p>
            <a:pPr marL="171450" indent="-171450">
              <a:buFont typeface="Arial" panose="020B0604020202020204" pitchFamily="34" charset="0"/>
              <a:buChar char="•"/>
            </a:pPr>
            <a:r>
              <a:rPr lang="en-US" baseline="0" dirty="0" err="1" smtClean="0"/>
              <a:t>Github</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32</a:t>
            </a:fld>
            <a:endParaRPr lang="en-US" dirty="0"/>
          </a:p>
        </p:txBody>
      </p:sp>
    </p:spTree>
    <p:extLst>
      <p:ext uri="{BB962C8B-B14F-4D97-AF65-F5344CB8AC3E}">
        <p14:creationId xmlns:p14="http://schemas.microsoft.com/office/powerpoint/2010/main" val="3485231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 points:</a:t>
            </a:r>
          </a:p>
          <a:p>
            <a:endParaRPr lang="en-US" dirty="0" smtClean="0"/>
          </a:p>
          <a:p>
            <a:pPr marL="171450" indent="-171450">
              <a:buFont typeface="Arial" panose="020B0604020202020204" pitchFamily="34" charset="0"/>
              <a:buChar char="•"/>
            </a:pPr>
            <a:r>
              <a:rPr lang="en-US" dirty="0" smtClean="0"/>
              <a:t>Every</a:t>
            </a:r>
            <a:r>
              <a:rPr lang="en-US" baseline="0" dirty="0" smtClean="0"/>
              <a:t> deployment will (by default) go into a resource group. This will either be a new resource group you create on the fly, or to an existing one. </a:t>
            </a:r>
            <a:endParaRPr lang="en-US" dirty="0" smtClean="0"/>
          </a:p>
          <a:p>
            <a:pPr marL="171450" indent="-171450">
              <a:buFont typeface="Arial" panose="020B0604020202020204" pitchFamily="34" charset="0"/>
              <a:buChar char="•"/>
            </a:pPr>
            <a:r>
              <a:rPr lang="en-US" dirty="0" smtClean="0"/>
              <a:t>Every</a:t>
            </a:r>
            <a:r>
              <a:rPr lang="en-US" baseline="0" dirty="0" smtClean="0"/>
              <a:t> time you deploy to a resource group, you will actually create an additional resource type – which is a type of “deployment”. </a:t>
            </a:r>
          </a:p>
          <a:p>
            <a:pPr marL="171450" indent="-171450">
              <a:buFont typeface="Arial" panose="020B0604020202020204" pitchFamily="34" charset="0"/>
              <a:buChar char="•"/>
            </a:pPr>
            <a:r>
              <a:rPr lang="en-US" baseline="0" dirty="0" smtClean="0"/>
              <a:t>You can track the deployment and get detailed log information during and after the deployment</a:t>
            </a:r>
          </a:p>
          <a:p>
            <a:pPr marL="171450" indent="-171450">
              <a:buFont typeface="Arial" panose="020B0604020202020204" pitchFamily="34" charset="0"/>
              <a:buChar char="•"/>
            </a:pPr>
            <a:r>
              <a:rPr lang="en-US" baseline="0" dirty="0" smtClean="0"/>
              <a:t>ARM allows also nested deployments, which is ideal when designing larger templates aiming for production and flexibility.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2042354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template execution and how ARM is deploying in parallel by design, and how the author needs to define the dependencies of the resources.</a:t>
            </a:r>
          </a:p>
          <a:p>
            <a:r>
              <a:rPr lang="en-US" baseline="0" dirty="0" smtClean="0"/>
              <a:t>Each resource belongs to a resource provider and the author need to call the right RP namespace in a region where this is supported with an API version.</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34</a:t>
            </a:fld>
            <a:endParaRPr lang="en-US" dirty="0"/>
          </a:p>
        </p:txBody>
      </p:sp>
    </p:spTree>
    <p:extLst>
      <p:ext uri="{BB962C8B-B14F-4D97-AF65-F5344CB8AC3E}">
        <p14:creationId xmlns:p14="http://schemas.microsoft.com/office/powerpoint/2010/main" val="2981024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one of the technical foundation sessions in the program, and the goal here is to give the audience enough information and knowledge around Azure Resource Manager, it’s interfaces (we will mainly be focusing on Portal, PowerShell and GitHub) and how they should prepare their environment.</a:t>
            </a:r>
          </a:p>
          <a:p>
            <a:endParaRPr lang="en-US" baseline="0" dirty="0" smtClean="0"/>
          </a:p>
          <a:p>
            <a:r>
              <a:rPr lang="en-US" baseline="0" dirty="0" smtClean="0"/>
              <a:t>Once they have successfully completed this session and the related labs, they should be able to proceed into the more specific use case scenarios with ARM.</a:t>
            </a:r>
          </a:p>
          <a:p>
            <a:endParaRPr lang="en-US" baseline="0" dirty="0" smtClean="0"/>
          </a:p>
          <a:p>
            <a:r>
              <a:rPr lang="en-US" baseline="0" dirty="0" smtClean="0"/>
              <a:t>This session is a “general” session and will only be relevant for the service admins (not the tenant/customer).</a:t>
            </a:r>
          </a:p>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a:t>6</a:t>
            </a:fld>
            <a:endParaRPr lang="en-US" dirty="0"/>
          </a:p>
        </p:txBody>
      </p:sp>
    </p:spTree>
    <p:extLst>
      <p:ext uri="{BB962C8B-B14F-4D97-AF65-F5344CB8AC3E}">
        <p14:creationId xmlns:p14="http://schemas.microsoft.com/office/powerpoint/2010/main" val="1214411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35</a:t>
            </a:fld>
            <a:endParaRPr lang="en-US" dirty="0"/>
          </a:p>
        </p:txBody>
      </p:sp>
    </p:spTree>
    <p:extLst>
      <p:ext uri="{BB962C8B-B14F-4D97-AF65-F5344CB8AC3E}">
        <p14:creationId xmlns:p14="http://schemas.microsoft.com/office/powerpoint/2010/main" val="30800293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a:t>
            </a:r>
            <a:r>
              <a:rPr lang="en-US" baseline="0" dirty="0" smtClean="0"/>
              <a:t> points:</a:t>
            </a:r>
          </a:p>
          <a:p>
            <a:endParaRPr lang="en-US" baseline="0" dirty="0" smtClean="0"/>
          </a:p>
          <a:p>
            <a:pPr marL="171450" indent="-171450">
              <a:buFont typeface="Arial" panose="020B0604020202020204" pitchFamily="34" charset="0"/>
              <a:buChar char="•"/>
            </a:pPr>
            <a:r>
              <a:rPr lang="en-US" baseline="0" dirty="0" smtClean="0"/>
              <a:t>Azure Resource Manager let you use several extensions, depending on the resources you want to deploy</a:t>
            </a:r>
          </a:p>
          <a:p>
            <a:pPr marL="171450" indent="-171450">
              <a:buFont typeface="Arial" panose="020B0604020202020204" pitchFamily="34" charset="0"/>
              <a:buChar char="•"/>
            </a:pPr>
            <a:r>
              <a:rPr lang="en-US" baseline="0" dirty="0" smtClean="0"/>
              <a:t>This slide shows native Microsoft extensions as well as third-party extensions you can use in conjunction with VM (IaaS) deployments</a:t>
            </a:r>
          </a:p>
          <a:p>
            <a:pPr marL="171450" indent="-171450">
              <a:buFont typeface="Arial" panose="020B0604020202020204" pitchFamily="34" charset="0"/>
              <a:buChar char="•"/>
            </a:pPr>
            <a:r>
              <a:rPr lang="en-US" baseline="0" dirty="0" smtClean="0"/>
              <a:t>For IaaS scenarios, this is ideal in order to interact with the guest operating system as part of the deployment process so you can in fact be able to instantiate a complex application once the deployment job has completed. Examples here are SQL Always On, </a:t>
            </a:r>
            <a:r>
              <a:rPr lang="en-US" baseline="0" dirty="0" err="1" smtClean="0"/>
              <a:t>Sharepoint</a:t>
            </a:r>
            <a:r>
              <a:rPr lang="en-US" baseline="0" dirty="0" smtClean="0"/>
              <a:t> farm and more. </a:t>
            </a:r>
            <a:endParaRPr lang="en-US" dirty="0"/>
          </a:p>
        </p:txBody>
      </p:sp>
      <p:sp>
        <p:nvSpPr>
          <p:cNvPr id="4" name="Slide Number Placeholder 3"/>
          <p:cNvSpPr>
            <a:spLocks noGrp="1"/>
          </p:cNvSpPr>
          <p:nvPr>
            <p:ph type="sldNum" sz="quarter" idx="10"/>
          </p:nvPr>
        </p:nvSpPr>
        <p:spPr/>
        <p:txBody>
          <a:bodyPr/>
          <a:lstStyle/>
          <a:p>
            <a:fld id="{E3201F18-C7BD-4C07-B05C-F9BF48195D78}"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26698585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Heads up!</a:t>
            </a:r>
          </a:p>
          <a:p>
            <a:endParaRPr lang="en-US" dirty="0" smtClean="0"/>
          </a:p>
          <a:p>
            <a:r>
              <a:rPr lang="en-US" dirty="0" smtClean="0"/>
              <a:t>Not all regions are supported – depending on the resource you want to provide. Use</a:t>
            </a:r>
            <a:r>
              <a:rPr lang="en-US" baseline="0" dirty="0" smtClean="0"/>
              <a:t> the following cmdlets in order to verify region support – as well as detecting which API version to use for that specific </a:t>
            </a:r>
            <a:r>
              <a:rPr lang="en-US" baseline="0" dirty="0" err="1" smtClean="0"/>
              <a:t>resoruce</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37</a:t>
            </a:fld>
            <a:endParaRPr lang="en-US" dirty="0"/>
          </a:p>
        </p:txBody>
      </p:sp>
    </p:spTree>
    <p:extLst>
      <p:ext uri="{BB962C8B-B14F-4D97-AF65-F5344CB8AC3E}">
        <p14:creationId xmlns:p14="http://schemas.microsoft.com/office/powerpoint/2010/main" val="879273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show different ways to deploy resources to Azure using either the portal, PowerShell, CLI, Visual Studio or GitHub. Ideally, the instructor will show several examples and explain what’s going on under the hood and how we are actually interacting with the ARM API and the underlying RPs. </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38</a:t>
            </a:fld>
            <a:endParaRPr lang="en-US" dirty="0"/>
          </a:p>
        </p:txBody>
      </p:sp>
    </p:spTree>
    <p:extLst>
      <p:ext uri="{BB962C8B-B14F-4D97-AF65-F5344CB8AC3E}">
        <p14:creationId xmlns:p14="http://schemas.microsoft.com/office/powerpoint/2010/main" val="2049435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Already in the template, you are able</a:t>
            </a:r>
            <a:r>
              <a:rPr lang="en-US" baseline="0" dirty="0" smtClean="0"/>
              <a:t> to leverage RBAC and Tags to get a better control over your long-term resources in Azure.</a:t>
            </a:r>
          </a:p>
          <a:p>
            <a:r>
              <a:rPr lang="en-US" baseline="0" dirty="0" smtClean="0"/>
              <a:t>But also post deployment, you can manage this entirely on the resource group level and also at the resource level.</a:t>
            </a:r>
          </a:p>
          <a:p>
            <a:endParaRPr lang="en-US" baseline="0" dirty="0" smtClean="0"/>
          </a:p>
          <a:p>
            <a:r>
              <a:rPr lang="en-US" baseline="0" dirty="0" smtClean="0"/>
              <a:t>This section will introduce you to the capabilities we have with Tags and RBAC</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39</a:t>
            </a:fld>
            <a:endParaRPr lang="en-US" dirty="0"/>
          </a:p>
        </p:txBody>
      </p:sp>
    </p:spTree>
    <p:extLst>
      <p:ext uri="{BB962C8B-B14F-4D97-AF65-F5344CB8AC3E}">
        <p14:creationId xmlns:p14="http://schemas.microsoft.com/office/powerpoint/2010/main" val="18757580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Resource Manager enables you to logically organize resources by applying tags.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tags consist of key/value pairs that identify resources with properties that you define. To mark resources as belonging to the same category, apply the same tag to those resources.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you view resources with a particular tag, you see resources from all of your resource groups. You are not limited to only resources in the same resource group which enables you to organize your resources in a way that is independent of the deployment relationships. Tags can be particularly helpful when you need to organize resources for billing or management.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tag you add to a resource or resource group is automatically added to the subscription-wide taxonomy. You can also prepopulate the taxonomy for your subscription with tag names and values you'd like to use as resources are tagged in the future.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resource or resource group can have a maximum of 15 tags. The tag name is limited to 512 characters, and the tag value is limited to 256 characters.</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40</a:t>
            </a:fld>
            <a:endParaRPr lang="en-US" dirty="0"/>
          </a:p>
        </p:txBody>
      </p:sp>
    </p:spTree>
    <p:extLst>
      <p:ext uri="{BB962C8B-B14F-4D97-AF65-F5344CB8AC3E}">
        <p14:creationId xmlns:p14="http://schemas.microsoft.com/office/powerpoint/2010/main" val="1187006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the examples shown</a:t>
            </a:r>
            <a:r>
              <a:rPr lang="en-US" baseline="0" dirty="0" smtClean="0"/>
              <a:t> in the presentation and how this can be used in a hosting service provider setup.</a:t>
            </a:r>
          </a:p>
          <a:p>
            <a:endParaRPr lang="en-US" baseline="0" dirty="0" smtClean="0"/>
          </a:p>
          <a:p>
            <a:r>
              <a:rPr lang="en-US" baseline="0" dirty="0" smtClean="0"/>
              <a:t>Also, give recommendations and examples from real life where this has been helpful.</a:t>
            </a:r>
          </a:p>
          <a:p>
            <a:endParaRPr lang="en-US" baseline="0" dirty="0" smtClean="0"/>
          </a:p>
        </p:txBody>
      </p:sp>
      <p:sp>
        <p:nvSpPr>
          <p:cNvPr id="4" name="Slide Number Placeholder 3"/>
          <p:cNvSpPr>
            <a:spLocks noGrp="1"/>
          </p:cNvSpPr>
          <p:nvPr>
            <p:ph type="sldNum" sz="quarter" idx="10"/>
          </p:nvPr>
        </p:nvSpPr>
        <p:spPr/>
        <p:txBody>
          <a:bodyPr/>
          <a:lstStyle/>
          <a:p>
            <a:fld id="{93186E46-9E9C-450B-A53E-9E3F08D7ADB9}" type="slidenum">
              <a:rPr lang="en-US" smtClean="0"/>
              <a:t>41</a:t>
            </a:fld>
            <a:endParaRPr lang="en-US" dirty="0"/>
          </a:p>
        </p:txBody>
      </p:sp>
    </p:spTree>
    <p:extLst>
      <p:ext uri="{BB962C8B-B14F-4D97-AF65-F5344CB8AC3E}">
        <p14:creationId xmlns:p14="http://schemas.microsoft.com/office/powerpoint/2010/main" val="3039478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Azure Resource</a:t>
            </a:r>
            <a:r>
              <a:rPr lang="en-US" sz="1200" b="0" i="0" kern="1200" baseline="0" dirty="0" smtClean="0">
                <a:solidFill>
                  <a:schemeClr val="tx1"/>
                </a:solidFill>
                <a:effectLst/>
                <a:latin typeface="+mn-lt"/>
                <a:ea typeface="+mn-ea"/>
                <a:cs typeface="+mn-cs"/>
              </a:rPr>
              <a:t> Manager let you manage and control the resources – and also the access to those resources using several different mechanisms, such as RBAC, Audit logs and resource locks.</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Azure Roles-Based Access Control (RBAC) enables fine-grained access management for Azure. Using RBAC, you can segregate duties within your different teams and grant only the amount of access to users that they need to perform their jobs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Audit</a:t>
            </a:r>
            <a:r>
              <a:rPr lang="en-US" sz="1200" b="0" i="0" kern="1200" baseline="0" dirty="0" smtClean="0">
                <a:solidFill>
                  <a:schemeClr val="tx1"/>
                </a:solidFill>
                <a:effectLst/>
                <a:latin typeface="+mn-lt"/>
                <a:ea typeface="+mn-ea"/>
                <a:cs typeface="+mn-cs"/>
              </a:rPr>
              <a:t> logs, can easily be retrieved using </a:t>
            </a:r>
            <a:r>
              <a:rPr lang="en-US" sz="1200" kern="1200" dirty="0" smtClean="0">
                <a:solidFill>
                  <a:schemeClr val="tx1"/>
                </a:solidFill>
                <a:effectLst/>
                <a:latin typeface="+mn-lt"/>
                <a:ea typeface="+mn-ea"/>
                <a:cs typeface="+mn-cs"/>
              </a:rPr>
              <a:t>Get-</a:t>
            </a:r>
            <a:r>
              <a:rPr lang="en-US" sz="1200" kern="1200" dirty="0" err="1" smtClean="0">
                <a:solidFill>
                  <a:schemeClr val="tx1"/>
                </a:solidFill>
                <a:effectLst/>
                <a:latin typeface="+mn-lt"/>
                <a:ea typeface="+mn-ea"/>
                <a:cs typeface="+mn-cs"/>
              </a:rPr>
              <a:t>AzureRmLog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ResourceGroup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NameofResourceGroup</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an administrator, there are scenarios where you will want to place a lock on a subscription, resource group or resource to prevent other users in your organization from committing write actions or accidentally deleting a critical resource.</a:t>
            </a:r>
          </a:p>
          <a:p>
            <a:endParaRPr lang="en-US" sz="1200" b="0" i="0" kern="1200" dirty="0" smtClean="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1/27/2016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09353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Please note: </a:t>
            </a:r>
            <a:r>
              <a:rPr lang="en-US" sz="1200" b="1" i="0" kern="1200" dirty="0" smtClean="0">
                <a:solidFill>
                  <a:schemeClr val="tx1"/>
                </a:solidFill>
                <a:effectLst/>
                <a:latin typeface="+mn-lt"/>
                <a:ea typeface="+mn-ea"/>
                <a:cs typeface="+mn-cs"/>
              </a:rPr>
              <a:t>Classic subscription admins and co-admins are in effect owners of the subscription in the new RBAC model.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Azure Roles-Based Access Control (RBAC) enables fine-grained access management for Azure. Using RBAC, you can segregate duties within your </a:t>
            </a:r>
            <a:r>
              <a:rPr lang="en-US" sz="1200" b="0" i="0" kern="1200" dirty="0" err="1" smtClean="0">
                <a:solidFill>
                  <a:schemeClr val="tx1"/>
                </a:solidFill>
                <a:effectLst/>
                <a:latin typeface="+mn-lt"/>
                <a:ea typeface="+mn-ea"/>
                <a:cs typeface="+mn-cs"/>
              </a:rPr>
              <a:t>devops</a:t>
            </a:r>
            <a:r>
              <a:rPr lang="en-US" sz="1200" b="0" i="0" kern="1200" dirty="0" smtClean="0">
                <a:solidFill>
                  <a:schemeClr val="tx1"/>
                </a:solidFill>
                <a:effectLst/>
                <a:latin typeface="+mn-lt"/>
                <a:ea typeface="+mn-ea"/>
                <a:cs typeface="+mn-cs"/>
              </a:rPr>
              <a:t> team and grant only the amount of access to users that they need to perform their jobs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Azure subscription is homed to an Azure Active Directory. Only users, groups, and applications from that directory can be granted access to manage resources in the Azure subscription, using Azure Management Portal, Azure Command-Line tools and Azure Management APIs.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Access is granted by assigning the appropriate RBAC role to users, groups, and applications, at the right scope.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grant access to the entire subscription, assign a role at the subscription scope.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grant access to a specific resource group within a subscription, assign a role at the resource group scope.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may assign roles at specific resources too, like websites, virtual machines and subnets, to grant access only to a resource.</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43</a:t>
            </a:fld>
            <a:endParaRPr lang="en-US" dirty="0"/>
          </a:p>
        </p:txBody>
      </p:sp>
    </p:spTree>
    <p:extLst>
      <p:ext uri="{BB962C8B-B14F-4D97-AF65-F5344CB8AC3E}">
        <p14:creationId xmlns:p14="http://schemas.microsoft.com/office/powerpoint/2010/main" val="1509639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Each subscription in Azure belongs to one and only one directory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resource group belongs to one and only one subscription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And each resource belongs to one and only one resource group.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Access that you grant at parent scopes is inherited at child scopes.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grant reader role to an Azure AD group at the subscription scope, the members of that group will be able to view every resource groups and every resource in the subscription.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grant the contributor role to an application at the resource group scope, it will be able to manage resources of all types in that resource group but not other resource groups in the subscription.</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44</a:t>
            </a:fld>
            <a:endParaRPr lang="en-US" dirty="0"/>
          </a:p>
        </p:txBody>
      </p:sp>
    </p:spTree>
    <p:extLst>
      <p:ext uri="{BB962C8B-B14F-4D97-AF65-F5344CB8AC3E}">
        <p14:creationId xmlns:p14="http://schemas.microsoft.com/office/powerpoint/2010/main" val="604399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Overview of what to expect from this module.</a:t>
            </a:r>
          </a:p>
          <a:p>
            <a:endParaRPr lang="en-US" dirty="0" smtClean="0"/>
          </a:p>
          <a:p>
            <a:r>
              <a:rPr lang="en-US" dirty="0" smtClean="0"/>
              <a:t>Explain</a:t>
            </a:r>
            <a:r>
              <a:rPr lang="en-US" baseline="0" dirty="0" smtClean="0"/>
              <a:t> that the focus is to give a broad overview of ARM in the context of authoring, deployment and control.</a:t>
            </a:r>
          </a:p>
          <a:p>
            <a:endParaRPr lang="en-US" baseline="0" dirty="0" smtClean="0"/>
          </a:p>
          <a:p>
            <a:r>
              <a:rPr lang="en-US" baseline="0" dirty="0" smtClean="0"/>
              <a:t>Encourage the audience to interact and be as active as possible in order to share experience and ask questions.</a:t>
            </a:r>
          </a:p>
          <a:p>
            <a:r>
              <a:rPr lang="en-US" baseline="0" dirty="0" smtClean="0"/>
              <a:t>You should feel comfortable to address the questions during the presentation.</a:t>
            </a:r>
          </a:p>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a:t>7</a:t>
            </a:fld>
            <a:endParaRPr lang="en-US" dirty="0"/>
          </a:p>
        </p:txBody>
      </p:sp>
    </p:spTree>
    <p:extLst>
      <p:ext uri="{BB962C8B-B14F-4D97-AF65-F5344CB8AC3E}">
        <p14:creationId xmlns:p14="http://schemas.microsoft.com/office/powerpoint/2010/main" val="11743721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view on the granularity</a:t>
            </a:r>
            <a:r>
              <a:rPr lang="en-US" baseline="0" dirty="0" smtClean="0"/>
              <a:t> in the context of the namespaces for subscriptions, resource group and the resource itself – which in this case is a web site.</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45</a:t>
            </a:fld>
            <a:endParaRPr lang="en-US" dirty="0"/>
          </a:p>
        </p:txBody>
      </p:sp>
    </p:spTree>
    <p:extLst>
      <p:ext uri="{BB962C8B-B14F-4D97-AF65-F5344CB8AC3E}">
        <p14:creationId xmlns:p14="http://schemas.microsoft.com/office/powerpoint/2010/main" val="27808391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Azure Resource Manager now allows you to control access through custom policies. With policies, you can prevent users in your organization from breaking conventions that are needed to manage your organization's resources.</a:t>
            </a:r>
          </a:p>
          <a:p>
            <a:r>
              <a:rPr lang="en-US" sz="1200" b="0" i="0" kern="1200" dirty="0" smtClean="0">
                <a:solidFill>
                  <a:schemeClr val="tx1"/>
                </a:solidFill>
                <a:effectLst/>
                <a:latin typeface="+mn-lt"/>
                <a:ea typeface="+mn-ea"/>
                <a:cs typeface="+mn-cs"/>
              </a:rPr>
              <a:t>You create policy definitions that describe the actions or resources that are specifically denied. You assign those policy definitions at the desired scope, such as the subscription, resource group, or an individual resource.</a:t>
            </a:r>
          </a:p>
          <a:p>
            <a:endParaRPr lang="en-US" dirty="0" smtClean="0"/>
          </a:p>
          <a:p>
            <a:r>
              <a:rPr lang="en-US" sz="1200" b="0" i="0" kern="1200" dirty="0" smtClean="0">
                <a:solidFill>
                  <a:schemeClr val="tx1"/>
                </a:solidFill>
                <a:effectLst/>
                <a:latin typeface="+mn-lt"/>
                <a:ea typeface="+mn-ea"/>
                <a:cs typeface="+mn-cs"/>
              </a:rPr>
              <a:t>RBAC focuses on the actions a </a:t>
            </a:r>
            <a:r>
              <a:rPr lang="en-US" sz="1200" b="1" i="0" kern="1200" dirty="0" smtClean="0">
                <a:solidFill>
                  <a:schemeClr val="tx1"/>
                </a:solidFill>
                <a:effectLst/>
                <a:latin typeface="+mn-lt"/>
                <a:ea typeface="+mn-ea"/>
                <a:cs typeface="+mn-cs"/>
              </a:rPr>
              <a:t>user</a:t>
            </a:r>
            <a:r>
              <a:rPr lang="en-US" sz="1200" b="0" i="0" kern="1200" dirty="0" smtClean="0">
                <a:solidFill>
                  <a:schemeClr val="tx1"/>
                </a:solidFill>
                <a:effectLst/>
                <a:latin typeface="+mn-lt"/>
                <a:ea typeface="+mn-ea"/>
                <a:cs typeface="+mn-cs"/>
              </a:rPr>
              <a:t> can perform at different scopes. For example, a particular user is added to the contributor role for a resource group at the desired scope, so the user can make changes to that resource group.</a:t>
            </a:r>
          </a:p>
          <a:p>
            <a:r>
              <a:rPr lang="en-US" sz="1200" b="0" i="0" kern="1200" dirty="0" smtClean="0">
                <a:solidFill>
                  <a:schemeClr val="tx1"/>
                </a:solidFill>
                <a:effectLst/>
                <a:latin typeface="+mn-lt"/>
                <a:ea typeface="+mn-ea"/>
                <a:cs typeface="+mn-cs"/>
              </a:rPr>
              <a:t>Policy focuses on </a:t>
            </a:r>
            <a:r>
              <a:rPr lang="en-US" sz="1200" b="1" i="0" kern="1200" dirty="0" smtClean="0">
                <a:solidFill>
                  <a:schemeClr val="tx1"/>
                </a:solidFill>
                <a:effectLst/>
                <a:latin typeface="+mn-lt"/>
                <a:ea typeface="+mn-ea"/>
                <a:cs typeface="+mn-cs"/>
              </a:rPr>
              <a:t>resource</a:t>
            </a:r>
            <a:r>
              <a:rPr lang="en-US" sz="1200" b="0" i="0" kern="1200" dirty="0" smtClean="0">
                <a:solidFill>
                  <a:schemeClr val="tx1"/>
                </a:solidFill>
                <a:effectLst/>
                <a:latin typeface="+mn-lt"/>
                <a:ea typeface="+mn-ea"/>
                <a:cs typeface="+mn-cs"/>
              </a:rPr>
              <a:t> actions at various scopes. </a:t>
            </a:r>
            <a:r>
              <a:rPr lang="en-US" sz="1200" b="0" i="0" kern="1200" smtClean="0">
                <a:solidFill>
                  <a:schemeClr val="tx1"/>
                </a:solidFill>
                <a:effectLst/>
                <a:latin typeface="+mn-lt"/>
                <a:ea typeface="+mn-ea"/>
                <a:cs typeface="+mn-cs"/>
              </a:rPr>
              <a:t>For example, through policies, you can control the types of resources that can be provisioned or restrict the locations in which the resources can be provisioned.</a:t>
            </a:r>
          </a:p>
          <a:p>
            <a:endParaRPr lang="en-US"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46</a:t>
            </a:fld>
            <a:endParaRPr lang="en-US" dirty="0"/>
          </a:p>
        </p:txBody>
      </p:sp>
    </p:spTree>
    <p:extLst>
      <p:ext uri="{BB962C8B-B14F-4D97-AF65-F5344CB8AC3E}">
        <p14:creationId xmlns:p14="http://schemas.microsoft.com/office/powerpoint/2010/main" val="1753759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Azure Key Vault helps safeguard cryptographic keys and secrets used by cloud applications and services. </a:t>
            </a:r>
          </a:p>
          <a:p>
            <a:r>
              <a:rPr lang="en-US" sz="1200" b="0" i="0" kern="1200" dirty="0" smtClean="0">
                <a:solidFill>
                  <a:schemeClr val="tx1"/>
                </a:solidFill>
                <a:effectLst/>
                <a:latin typeface="+mn-lt"/>
                <a:ea typeface="+mn-ea"/>
                <a:cs typeface="+mn-cs"/>
              </a:rPr>
              <a:t>By using Key Vault, you can encrypt keys and secrets (such as authentication keys, storage account keys, data encryption keys, .PFX files, and passwords) by using keys that are protected by hardware security modules (HSMs).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added assurance, you can import or generate keys in HSMs (keys never leave the HSM boundary). The HSMs are FIPS 140-2 Level 2 validated.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Key Vault streamlines the key management process and enables you to maintain control of keys that access and encrypt your data.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Developers can create keys for development and testing in minutes, and then seamlessly migrate them to production keys. Security administrators can grant (and revoke) permission to keys, as needed.</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47</a:t>
            </a:fld>
            <a:endParaRPr lang="en-US" dirty="0"/>
          </a:p>
        </p:txBody>
      </p:sp>
    </p:spTree>
    <p:extLst>
      <p:ext uri="{BB962C8B-B14F-4D97-AF65-F5344CB8AC3E}">
        <p14:creationId xmlns:p14="http://schemas.microsoft.com/office/powerpoint/2010/main" val="24509484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you should logon to the portal (portal.azure.com) and assign permissions to the resource group you created earlier, and use one of the tenant accounts you created in the Active Directory technical foundation module.</a:t>
            </a:r>
          </a:p>
          <a:p>
            <a:endParaRPr lang="en-US" baseline="0" dirty="0" smtClean="0"/>
          </a:p>
          <a:p>
            <a:r>
              <a:rPr lang="en-US" baseline="0" dirty="0" smtClean="0"/>
              <a:t>Also specify a tag and retrieve the information using PowerShell:</a:t>
            </a:r>
          </a:p>
          <a:p>
            <a:endParaRPr lang="en-US" baseline="0" dirty="0" smtClean="0"/>
          </a:p>
          <a:p>
            <a:r>
              <a:rPr lang="en-US" baseline="0" dirty="0" smtClean="0"/>
              <a:t>(Get-</a:t>
            </a:r>
            <a:r>
              <a:rPr lang="en-US" baseline="0" dirty="0" err="1" smtClean="0"/>
              <a:t>AzureRmResourceGroup</a:t>
            </a:r>
            <a:r>
              <a:rPr lang="en-US" baseline="0" dirty="0" smtClean="0"/>
              <a:t> –Name “name of your Resource Group”).Tags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48</a:t>
            </a:fld>
            <a:endParaRPr lang="en-US" dirty="0"/>
          </a:p>
        </p:txBody>
      </p:sp>
    </p:spTree>
    <p:extLst>
      <p:ext uri="{BB962C8B-B14F-4D97-AF65-F5344CB8AC3E}">
        <p14:creationId xmlns:p14="http://schemas.microsoft.com/office/powerpoint/2010/main" val="5256741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49</a:t>
            </a:fld>
            <a:endParaRPr lang="en-US" dirty="0"/>
          </a:p>
        </p:txBody>
      </p:sp>
    </p:spTree>
    <p:extLst>
      <p:ext uri="{BB962C8B-B14F-4D97-AF65-F5344CB8AC3E}">
        <p14:creationId xmlns:p14="http://schemas.microsoft.com/office/powerpoint/2010/main" val="3836860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agenda</a:t>
            </a:r>
            <a:r>
              <a:rPr lang="en-US" baseline="0" dirty="0" smtClean="0"/>
              <a:t> for this technical foundation session is focusing on authoring, deployment and control.</a:t>
            </a:r>
          </a:p>
          <a:p>
            <a:r>
              <a:rPr lang="en-US" baseline="0" dirty="0" smtClean="0"/>
              <a:t>But first thing first, a coverage of the ARM architecture and its capabilities so you get a complete overview of what Azure Resource Manager is all about</a:t>
            </a:r>
          </a:p>
          <a:p>
            <a:endParaRPr lang="en-US" baseline="0" dirty="0" smtClean="0"/>
          </a:p>
          <a:p>
            <a:r>
              <a:rPr lang="en-US" b="1" baseline="0" dirty="0" smtClean="0"/>
              <a:t>Authoring</a:t>
            </a:r>
            <a:endParaRPr lang="en-US" b="0" baseline="0" dirty="0" smtClean="0"/>
          </a:p>
          <a:p>
            <a:r>
              <a:rPr lang="en-US" b="0" baseline="0" dirty="0" smtClean="0"/>
              <a:t>We will cover the authoring experience of templates using both Portal and Visual Studio (graphical &amp; code) and explain the common template language expressions.</a:t>
            </a:r>
          </a:p>
          <a:p>
            <a:endParaRPr lang="en-US" b="0" baseline="0" dirty="0" smtClean="0"/>
          </a:p>
          <a:p>
            <a:r>
              <a:rPr lang="en-US" b="1" baseline="0" dirty="0" smtClean="0"/>
              <a:t>Deploy</a:t>
            </a:r>
          </a:p>
          <a:p>
            <a:r>
              <a:rPr lang="en-US" b="0" baseline="0" dirty="0" smtClean="0"/>
              <a:t>Deployment of resources into Azure is essential and can be performed using many different interfaces – but at the same time give a consistent experience. </a:t>
            </a:r>
          </a:p>
          <a:p>
            <a:endParaRPr lang="en-US" b="0" baseline="0" dirty="0" smtClean="0"/>
          </a:p>
          <a:p>
            <a:r>
              <a:rPr lang="en-US" b="1" baseline="0" dirty="0" smtClean="0"/>
              <a:t>Control</a:t>
            </a:r>
          </a:p>
          <a:p>
            <a:r>
              <a:rPr lang="en-US" b="0" baseline="0" dirty="0" smtClean="0"/>
              <a:t>We will learn how to control our resources in Azure using TAGS and RBAC, so that a hosting service provider can ensure that service admins and tenants only have the access they need at any given time.</a:t>
            </a:r>
          </a:p>
          <a:p>
            <a:r>
              <a:rPr lang="en-US" b="0" baseline="0" dirty="0" smtClean="0"/>
              <a:t>TAGS is also ideal to use in order to group and logically organize resource groups and its resources across Azure subscriptions.</a:t>
            </a:r>
          </a:p>
          <a:p>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93186E46-9E9C-450B-A53E-9E3F08D7ADB9}" type="slidenum">
              <a:rPr lang="en-US" smtClean="0"/>
              <a:t>8</a:t>
            </a:fld>
            <a:endParaRPr lang="en-US" dirty="0"/>
          </a:p>
        </p:txBody>
      </p:sp>
    </p:spTree>
    <p:extLst>
      <p:ext uri="{BB962C8B-B14F-4D97-AF65-F5344CB8AC3E}">
        <p14:creationId xmlns:p14="http://schemas.microsoft.com/office/powerpoint/2010/main" val="229277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start with an</a:t>
            </a:r>
            <a:r>
              <a:rPr lang="en-US" baseline="0" dirty="0" smtClean="0"/>
              <a:t> overview to give you a comprehensive introduction to Azure Resource Manager and ensure that everyone is on the same page.</a:t>
            </a:r>
          </a:p>
          <a:p>
            <a:endParaRPr lang="en-US" baseline="0" dirty="0" smtClean="0"/>
          </a:p>
          <a:p>
            <a:r>
              <a:rPr lang="en-US" baseline="0" dirty="0" smtClean="0"/>
              <a:t>Azure Resource Manager is the solution that will eventually close the gap between public Azure and the newly announced Microsoft Azure Stack that will become available for customers on-premises datacenters. In a nutshell, you can think of ARM as the consistent API that let you “write once – deploy anywhere”. </a:t>
            </a:r>
          </a:p>
          <a:p>
            <a:endParaRPr lang="en-US" baseline="0" dirty="0" smtClean="0"/>
          </a:p>
          <a:p>
            <a:r>
              <a:rPr lang="en-US" baseline="0" dirty="0" smtClean="0"/>
              <a:t>ARM is the new API in Azure and for those of you who’s familiar with the Azure Service Management API (ASM), there’s some significant changes in ARM that we will need to introduce you for first.</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9</a:t>
            </a:fld>
            <a:endParaRPr lang="en-US" dirty="0"/>
          </a:p>
        </p:txBody>
      </p:sp>
    </p:spTree>
    <p:extLst>
      <p:ext uri="{BB962C8B-B14F-4D97-AF65-F5344CB8AC3E}">
        <p14:creationId xmlns:p14="http://schemas.microsoft.com/office/powerpoint/2010/main" val="2384317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You might have some preferences when it comes to how you would like to interact with your services in the cloud. </a:t>
            </a:r>
          </a:p>
          <a:p>
            <a:r>
              <a:rPr lang="en-US" sz="1200" kern="1200" dirty="0" smtClean="0">
                <a:solidFill>
                  <a:schemeClr val="tx1"/>
                </a:solidFill>
                <a:effectLst/>
                <a:latin typeface="+mn-lt"/>
                <a:ea typeface="+mn-ea"/>
                <a:cs typeface="+mn-cs"/>
              </a:rPr>
              <a:t>What’s good here is that Microsoft hasn’t excluded any specific interface, so you can choose between state-of-the-art PowerShell modules, x platform interfaces and even a GUI through the Azure Management Portal – if that’s what you prefer.</a:t>
            </a:r>
          </a:p>
          <a:p>
            <a:r>
              <a:rPr lang="en-US" sz="1200" kern="1200" dirty="0" smtClean="0">
                <a:solidFill>
                  <a:schemeClr val="tx1"/>
                </a:solidFill>
                <a:effectLst/>
                <a:latin typeface="+mn-lt"/>
                <a:ea typeface="+mn-ea"/>
                <a:cs typeface="+mn-cs"/>
              </a:rPr>
              <a:t>With Azure Resource Manager, we will have a consistent API and a consistent management layer. </a:t>
            </a:r>
          </a:p>
          <a:p>
            <a:r>
              <a:rPr lang="en-US" sz="1200" kern="1200" dirty="0" smtClean="0">
                <a:solidFill>
                  <a:schemeClr val="tx1"/>
                </a:solidFill>
                <a:effectLst/>
                <a:latin typeface="+mn-lt"/>
                <a:ea typeface="+mn-ea"/>
                <a:cs typeface="+mn-cs"/>
              </a:rPr>
              <a:t>In the following picture, you can see that the Azure Portal, the command line and also Visual Studio are consuming the ARM API – which again aggregates the underlying core – and service resource provider through the provider Rest points.</a:t>
            </a:r>
          </a:p>
          <a:p>
            <a:endParaRPr lang="en-US" dirty="0" smtClean="0"/>
          </a:p>
          <a:p>
            <a:endParaRPr lang="en-US" dirty="0" smtClean="0"/>
          </a:p>
          <a:p>
            <a:r>
              <a:rPr lang="en-US" sz="1200" b="1" kern="1200" dirty="0" smtClean="0">
                <a:solidFill>
                  <a:schemeClr val="tx1"/>
                </a:solidFill>
                <a:effectLst/>
                <a:latin typeface="+mn-lt"/>
                <a:ea typeface="+mn-ea"/>
                <a:cs typeface="+mn-cs"/>
              </a:rPr>
              <a:t>Azure CLI</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Mac, Linux and also Windows, you can use Azure CLI which provides a set of open source shell-based commands. The CLI is written in JavaScript and implemented using the Azure SDK for Node under the Apache 2.0 license.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project repository is located at </a:t>
            </a:r>
            <a:r>
              <a:rPr lang="en-US" sz="1200" u="sng" kern="1200" dirty="0" smtClean="0">
                <a:solidFill>
                  <a:schemeClr val="tx1"/>
                </a:solidFill>
                <a:effectLst/>
                <a:latin typeface="+mn-lt"/>
                <a:ea typeface="+mn-ea"/>
                <a:cs typeface="+mn-cs"/>
                <a:hlinkClick r:id="rId3"/>
              </a:rPr>
              <a:t>https://github.com/azure/azure-xplat-cli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Azure Resource Manager Rest API</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can manage your resources through ARM and its REST APIs directly.</a:t>
            </a:r>
          </a:p>
          <a:p>
            <a:r>
              <a:rPr lang="en-US" sz="1200" kern="1200" dirty="0" smtClean="0">
                <a:solidFill>
                  <a:schemeClr val="tx1"/>
                </a:solidFill>
                <a:effectLst/>
                <a:latin typeface="+mn-lt"/>
                <a:ea typeface="+mn-ea"/>
                <a:cs typeface="+mn-cs"/>
              </a:rPr>
              <a:t>We will cover the structure a bit more in detail later, but here is an example on how to create a new </a:t>
            </a:r>
          </a:p>
          <a:p>
            <a:r>
              <a:rPr lang="en-US" sz="1200" kern="1200" dirty="0" smtClean="0">
                <a:solidFill>
                  <a:schemeClr val="tx1"/>
                </a:solidFill>
                <a:effectLst/>
                <a:latin typeface="+mn-lt"/>
                <a:ea typeface="+mn-ea"/>
                <a:cs typeface="+mn-cs"/>
              </a:rPr>
              <a:t>Resource Group directly, using the REST API:</a:t>
            </a:r>
          </a:p>
          <a:p>
            <a:endParaRPr lang="en-US" dirty="0" smtClean="0"/>
          </a:p>
          <a:p>
            <a:endParaRPr lang="en-US" dirty="0" smtClean="0"/>
          </a:p>
          <a:p>
            <a:r>
              <a:rPr lang="en-US" sz="1200" b="1" kern="1200" dirty="0" smtClean="0">
                <a:solidFill>
                  <a:schemeClr val="tx1"/>
                </a:solidFill>
                <a:effectLst/>
                <a:latin typeface="+mn-lt"/>
                <a:ea typeface="+mn-ea"/>
                <a:cs typeface="+mn-cs"/>
              </a:rPr>
              <a:t>Azure Management Portal</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Azure Management Portal is accessible on </a:t>
            </a:r>
            <a:r>
              <a:rPr lang="en-US" sz="1200" u="sng" kern="1200" dirty="0" smtClean="0">
                <a:solidFill>
                  <a:schemeClr val="tx1"/>
                </a:solidFill>
                <a:effectLst/>
                <a:latin typeface="+mn-lt"/>
                <a:ea typeface="+mn-ea"/>
                <a:cs typeface="+mn-cs"/>
                <a:hlinkClick r:id="rId4"/>
              </a:rPr>
              <a:t>https://portal.azure.com</a:t>
            </a:r>
            <a:r>
              <a:rPr lang="en-US" sz="1200" kern="1200" dirty="0" smtClean="0">
                <a:solidFill>
                  <a:schemeClr val="tx1"/>
                </a:solidFill>
                <a:effectLst/>
                <a:latin typeface="+mn-lt"/>
                <a:ea typeface="+mn-ea"/>
                <a:cs typeface="+mn-cs"/>
              </a:rPr>
              <a:t> – and in the time of writing the portal is currently in a preview, although the ARM is GA.</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356449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show the structure of the new portal.azure.com and also some of the cmdlets.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11</a:t>
            </a:fld>
            <a:endParaRPr lang="en-US" dirty="0"/>
          </a:p>
        </p:txBody>
      </p:sp>
    </p:spTree>
    <p:extLst>
      <p:ext uri="{BB962C8B-B14F-4D97-AF65-F5344CB8AC3E}">
        <p14:creationId xmlns:p14="http://schemas.microsoft.com/office/powerpoint/2010/main" val="126968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IaaS v2 – Azure Resource Manager API replaces Service Management API</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Compute, network and storage capabilities are all within Azure Resource Manager API and will fundamentally change – and simplify the design, deployment and management of your complex applications running in the Microsoft Clouds. One thing to point out is that Azure Resource Manager is JSON-based compared to the Service Management API which was based on XML.</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With the new control plane in Azure Resource Manager, there are some conceptual changes that we need to cover before we proceed. This is important for you to know, especially if you are already very familiar with the previous Azure Management Portal and its Service Management API.</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Availability Sets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the previous portal with the service management APIs, it was recommended to create availability sets (with the same name) and associate with the virtual machines. The maximum of fault domains was 2.</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ARM, availability sets are now a resource that is managed by the </a:t>
            </a:r>
            <a:r>
              <a:rPr lang="en-US" sz="1200" kern="1200" dirty="0" err="1" smtClean="0">
                <a:solidFill>
                  <a:schemeClr val="tx1"/>
                </a:solidFill>
                <a:effectLst/>
                <a:latin typeface="+mn-lt"/>
                <a:ea typeface="+mn-ea"/>
                <a:cs typeface="+mn-cs"/>
              </a:rPr>
              <a:t>Microsoft.Compute</a:t>
            </a:r>
            <a:r>
              <a:rPr lang="en-US" sz="1200" kern="1200" dirty="0" smtClean="0">
                <a:solidFill>
                  <a:schemeClr val="tx1"/>
                </a:solidFill>
                <a:effectLst/>
                <a:latin typeface="+mn-lt"/>
                <a:ea typeface="+mn-ea"/>
                <a:cs typeface="+mn-cs"/>
              </a:rPr>
              <a:t> resource provider. If you require HA for your VMs, they must be included in the availability set. The maximum fault domains in ARM is 3.</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Cloud Service for Virtual Machines</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Whenever you created a virtual machine through the service management API, it required a Cloud Service that served as a container for the virtual machine(s) and provided availability from the platform as well as load balancing.</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ARM, we don’t have Cloud Service anymore as a required object for virtual machines. </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Load Balancing</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Load Balancing was provided as part of the creation of a Cloud Service, serving its virtual machines within this container.</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Through the </a:t>
            </a:r>
            <a:r>
              <a:rPr lang="en-US" sz="1200" kern="1200" dirty="0" err="1" smtClean="0">
                <a:solidFill>
                  <a:schemeClr val="tx1"/>
                </a:solidFill>
                <a:effectLst/>
                <a:latin typeface="+mn-lt"/>
                <a:ea typeface="+mn-ea"/>
                <a:cs typeface="+mn-cs"/>
              </a:rPr>
              <a:t>Microsoft.Network</a:t>
            </a:r>
            <a:r>
              <a:rPr lang="en-US" sz="1200" kern="1200" dirty="0" smtClean="0">
                <a:solidFill>
                  <a:schemeClr val="tx1"/>
                </a:solidFill>
                <a:effectLst/>
                <a:latin typeface="+mn-lt"/>
                <a:ea typeface="+mn-ea"/>
                <a:cs typeface="+mn-cs"/>
              </a:rPr>
              <a:t> resource provider, we now have Load Balancer as a resource type. The Load Balancer can be internal or external and the </a:t>
            </a:r>
            <a:r>
              <a:rPr lang="en-US" sz="1200" kern="1200" dirty="0" err="1" smtClean="0">
                <a:solidFill>
                  <a:schemeClr val="tx1"/>
                </a:solidFill>
                <a:effectLst/>
                <a:latin typeface="+mn-lt"/>
                <a:ea typeface="+mn-ea"/>
                <a:cs typeface="+mn-cs"/>
              </a:rPr>
              <a:t>vNIC</a:t>
            </a:r>
            <a:r>
              <a:rPr lang="en-US" sz="1200" kern="1200" dirty="0" smtClean="0">
                <a:solidFill>
                  <a:schemeClr val="tx1"/>
                </a:solidFill>
                <a:effectLst/>
                <a:latin typeface="+mn-lt"/>
                <a:ea typeface="+mn-ea"/>
                <a:cs typeface="+mn-cs"/>
              </a:rPr>
              <a:t> of the VM will be referencing the Load Balancer.</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Affinity Groups</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Whenever you wanted to create a virtual network, it also required an Affinity Group.</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Affinity Groups are no longer required, and to simplify, it doesn’t exist in the APIs exposed through ARM.</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Virtual IP Address</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Virtual IP address (VIP) is associated with the implicit load balancer, and Cloud Services would get a default VIP once a VM was added to it. </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with Load Balancers, a Public IP is a resource type exposed by the </a:t>
            </a:r>
            <a:r>
              <a:rPr lang="en-US" sz="1200" kern="1200" dirty="0" err="1" smtClean="0">
                <a:solidFill>
                  <a:schemeClr val="tx1"/>
                </a:solidFill>
                <a:effectLst/>
                <a:latin typeface="+mn-lt"/>
                <a:ea typeface="+mn-ea"/>
                <a:cs typeface="+mn-cs"/>
              </a:rPr>
              <a:t>Microsoft.Network</a:t>
            </a:r>
            <a:r>
              <a:rPr lang="en-US" sz="1200" kern="1200" dirty="0" smtClean="0">
                <a:solidFill>
                  <a:schemeClr val="tx1"/>
                </a:solidFill>
                <a:effectLst/>
                <a:latin typeface="+mn-lt"/>
                <a:ea typeface="+mn-ea"/>
                <a:cs typeface="+mn-cs"/>
              </a:rPr>
              <a:t> resource provider. A Public IP can be reserved or dynamic. The dynamic IPs can be assigned to a Load Balancer, and the IPs can be secured using Security Groups.</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Reserved IP Address</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 IP had to be associated with a Cloud Service in order to be reserved. </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Public IP addresses can be created in something called “static mode” which effectively is the same as a reserved IP. At the time of writing this, a static public IP can only be assigned to a Load Balancer.</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DNS Name</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During creation of a Cloud Service, an implicit globally unique name would be assigned, like “somecoffee.cloudapp.net”</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ARM, the DNS names are optional parameters that can be specified on a Public IP address resource in this format: &lt;domain&gt;.&lt;region&gt;.cloudapp.azure.com </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Network Interface</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Virtual Machine itself was the container for the primary and eventually - the secondary Network Interface. </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ARM, a Network Interface is a resource that is exposed by the </a:t>
            </a:r>
            <a:r>
              <a:rPr lang="en-US" sz="1200" kern="1200" dirty="0" err="1" smtClean="0">
                <a:solidFill>
                  <a:schemeClr val="tx1"/>
                </a:solidFill>
                <a:effectLst/>
                <a:latin typeface="+mn-lt"/>
                <a:ea typeface="+mn-ea"/>
                <a:cs typeface="+mn-cs"/>
              </a:rPr>
              <a:t>Microsoft.Network</a:t>
            </a:r>
            <a:r>
              <a:rPr lang="en-US" sz="1200" kern="1200" dirty="0" smtClean="0">
                <a:solidFill>
                  <a:schemeClr val="tx1"/>
                </a:solidFill>
                <a:effectLst/>
                <a:latin typeface="+mn-lt"/>
                <a:ea typeface="+mn-ea"/>
                <a:cs typeface="+mn-cs"/>
              </a:rPr>
              <a:t> resource provider, and the lifecycle is no longer tied to a virtual machine.</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Endpoints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Any Endpoints had to be configured at the VM level.</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Load Balancers can now be configured with Inbound NAT Rules.</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12</a:t>
            </a:fld>
            <a:endParaRPr lang="en-US" dirty="0"/>
          </a:p>
        </p:txBody>
      </p:sp>
    </p:spTree>
    <p:extLst>
      <p:ext uri="{BB962C8B-B14F-4D97-AF65-F5344CB8AC3E}">
        <p14:creationId xmlns:p14="http://schemas.microsoft.com/office/powerpoint/2010/main" val="25786275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0045" y="6149922"/>
            <a:ext cx="1383369" cy="296380"/>
          </a:xfrm>
          <a:prstGeom prst="rect">
            <a:avLst/>
          </a:prstGeom>
        </p:spPr>
      </p:pic>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2"/>
                    </a:gs>
                    <a:gs pos="39000">
                      <a:schemeClr val="tx2"/>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63660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5" y="2082443"/>
            <a:ext cx="7171399" cy="1794808"/>
          </a:xfrm>
          <a:noFill/>
        </p:spPr>
        <p:txBody>
          <a:bodyPr lIns="143381" tIns="89614" rIns="143381" bIns="89614" anchor="t" anchorCtr="0"/>
          <a:lstStyle>
            <a:lvl1pPr>
              <a:defRPr sz="53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5" y="3877258"/>
            <a:ext cx="7171399" cy="1789991"/>
          </a:xfrm>
        </p:spPr>
        <p:txBody>
          <a:bodyPr tIns="107536" bIns="10753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145276776"/>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70587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96114366"/>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542533"/>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397339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759912810"/>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898387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64136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4737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04918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2141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785456020"/>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4067717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736901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81840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18848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prstClr val="black">
                        <a:alpha val="50000"/>
                      </a:prstClr>
                    </a:gs>
                    <a:gs pos="86000">
                      <a:prstClr val="black">
                        <a:alpha val="50000"/>
                      </a:prstClr>
                    </a:gs>
                  </a:gsLst>
                  <a:lin ang="5400000" scaled="0"/>
                </a:gradFill>
                <a:latin typeface="Segoe Semibold" pitchFamily="34" charset="0"/>
              </a:rPr>
              <a:t>MICROSOFT CONFIDENTIAL – INTERNAL ONLY</a:t>
            </a:r>
          </a:p>
        </p:txBody>
      </p:sp>
      <p:sp>
        <p:nvSpPr>
          <p:cNvPr id="5" name="Title 1"/>
          <p:cNvSpPr>
            <a:spLocks noGrp="1"/>
          </p:cNvSpPr>
          <p:nvPr>
            <p:ph type="title" hasCustomPrompt="1"/>
          </p:nvPr>
        </p:nvSpPr>
        <p:spPr>
          <a:xfrm>
            <a:off x="519250" y="228601"/>
            <a:ext cx="11151919" cy="757131"/>
          </a:xfrm>
        </p:spPr>
        <p:txBody>
          <a:bodyPr lIns="0" rIns="0"/>
          <a:lstStyle>
            <a:lvl1pPr>
              <a:defRPr sz="4500"/>
            </a:lvl1pPr>
          </a:lstStyle>
          <a:p>
            <a:r>
              <a:rPr lang="en-US" dirty="0" smtClean="0"/>
              <a:t>Click to edit master title style</a:t>
            </a:r>
            <a:endParaRPr lang="en-US" dirty="0"/>
          </a:p>
        </p:txBody>
      </p:sp>
      <p:sp>
        <p:nvSpPr>
          <p:cNvPr id="7" name="Text Placeholder 4"/>
          <p:cNvSpPr>
            <a:spLocks noGrp="1"/>
          </p:cNvSpPr>
          <p:nvPr>
            <p:ph type="body" sz="quarter" idx="10" hasCustomPrompt="1"/>
          </p:nvPr>
        </p:nvSpPr>
        <p:spPr>
          <a:xfrm>
            <a:off x="519249" y="1171355"/>
            <a:ext cx="11151919" cy="5218812"/>
          </a:xfrm>
          <a:prstGeom prst="rect">
            <a:avLst/>
          </a:prstGeom>
        </p:spPr>
        <p:txBody>
          <a:bodyPr lIns="0" rIns="0"/>
          <a:lstStyle>
            <a:lvl1pPr marL="0" indent="0">
              <a:buFont typeface="Wingdings" pitchFamily="2" charset="2"/>
              <a:buNone/>
              <a:defRPr sz="3300"/>
            </a:lvl1pPr>
            <a:lvl2pPr marL="284181" indent="0">
              <a:buFont typeface="Wingdings" pitchFamily="2" charset="2"/>
              <a:buNone/>
              <a:defRPr spc="-51" baseline="0">
                <a:latin typeface="+mn-lt"/>
              </a:defRPr>
            </a:lvl2pPr>
            <a:lvl3pPr marL="517560" indent="0">
              <a:buFont typeface="Wingdings" pitchFamily="2" charset="2"/>
              <a:buNone/>
              <a:tabLst/>
              <a:defRPr spc="-51" baseline="0">
                <a:latin typeface="+mn-lt"/>
              </a:defRPr>
            </a:lvl3pPr>
            <a:lvl4pPr marL="741412" indent="0">
              <a:buFont typeface="Wingdings" pitchFamily="2" charset="2"/>
              <a:buNone/>
              <a:defRPr spc="-51" baseline="0">
                <a:latin typeface="+mn-lt"/>
              </a:defRPr>
            </a:lvl4pPr>
            <a:lvl5pPr marL="914461" indent="0">
              <a:buFont typeface="Wingdings" pitchFamily="2" charset="2"/>
              <a:buNone/>
              <a:tabLst/>
              <a:defRPr spc="-51"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8100595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37007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91560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029303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9622637"/>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8624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997126862"/>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80628811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168090438"/>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5803485"/>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18563676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216419587"/>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6224152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92" indent="-228792">
              <a:spcBef>
                <a:spcPts val="1176"/>
              </a:spcBef>
              <a:defRPr sz="2549">
                <a:latin typeface="+mn-lt"/>
              </a:defRPr>
            </a:lvl1pPr>
            <a:lvl2pPr marL="677035" indent="-228792">
              <a:spcBef>
                <a:spcPts val="1176"/>
              </a:spcBef>
              <a:buSzPct val="100000"/>
              <a:buFont typeface="Segoe UI" pitchFamily="34" charset="0"/>
              <a:buChar char="‐"/>
              <a:defRPr/>
            </a:lvl2pPr>
            <a:lvl3pPr marL="1125279" indent="-228792">
              <a:spcBef>
                <a:spcPts val="1176"/>
              </a:spcBef>
              <a:buFont typeface="Wingdings" pitchFamily="2" charset="2"/>
              <a:buChar char="§"/>
              <a:defRPr/>
            </a:lvl3pPr>
            <a:lvl4pPr marL="1568853" indent="-336184">
              <a:spcBef>
                <a:spcPts val="1176"/>
              </a:spcBef>
              <a:buFont typeface="+mj-lt"/>
              <a:buAutoNum type="arabicPeriod"/>
              <a:defRPr/>
            </a:lvl4pPr>
            <a:lvl5pPr marL="1908148" indent="-33618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980570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2"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3" indent="0">
              <a:lnSpc>
                <a:spcPts val="1421"/>
              </a:lnSpc>
              <a:spcBef>
                <a:spcPts val="0"/>
              </a:spcBef>
              <a:spcAft>
                <a:spcPts val="1176"/>
              </a:spcAft>
              <a:buNone/>
              <a:defRPr sz="1275"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2576795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40" y="1218283"/>
            <a:ext cx="4930336" cy="4931036"/>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84" indent="0">
              <a:buNone/>
              <a:defRPr/>
            </a:lvl2pPr>
            <a:lvl3pPr marL="560305" indent="0">
              <a:buNone/>
              <a:defRPr/>
            </a:lvl3pPr>
            <a:lvl4pPr marL="784427" indent="0">
              <a:buNone/>
              <a:defRPr/>
            </a:lvl4pPr>
            <a:lvl5pPr marL="1008548" indent="0">
              <a:buNone/>
              <a:defRPr/>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2560364119"/>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2708137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292151403"/>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4" y="1470577"/>
            <a:ext cx="8082585" cy="663892"/>
          </a:xfrm>
        </p:spPr>
        <p:txBody>
          <a:bodyPr lIns="146304" tIns="91440" rIns="146304" bIns="91440"/>
          <a:lstStyle>
            <a:lvl1pPr marL="0" indent="0">
              <a:lnSpc>
                <a:spcPct val="90000"/>
              </a:lnSpc>
              <a:buFontTx/>
              <a:buNone/>
              <a:defRPr sz="4707">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06246098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1" y="368327"/>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1"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5"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39"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1" y="3877272"/>
            <a:ext cx="2689275" cy="2510689"/>
          </a:xfrm>
        </p:spPr>
        <p:txBody>
          <a:bodyPr lIns="182880" tIns="146304" bIns="146304">
            <a:noAutofit/>
          </a:bodyPr>
          <a:lstStyle>
            <a:lvl1pPr marL="0" indent="0">
              <a:lnSpc>
                <a:spcPct val="90000"/>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7"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8"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Segoe Pro"/>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3"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r>
              <a:rPr dirty="0" smtClean="0"/>
              <a:t>Microsoft Confidential</a:t>
            </a:r>
            <a:endParaRPr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674657884"/>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408777998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622112"/>
            <a:ext cx="11007660" cy="1703429"/>
          </a:xfrm>
        </p:spPr>
        <p:txBody>
          <a:bodyPr anchor="ctr"/>
          <a:lstStyle>
            <a:lvl1pPr>
              <a:defRPr sz="5883">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7" y="482863"/>
            <a:ext cx="1225864" cy="261495"/>
          </a:xfrm>
          <a:prstGeom prst="rect">
            <a:avLst/>
          </a:prstGeom>
        </p:spPr>
      </p:pic>
    </p:spTree>
    <p:extLst>
      <p:ext uri="{BB962C8B-B14F-4D97-AF65-F5344CB8AC3E}">
        <p14:creationId xmlns:p14="http://schemas.microsoft.com/office/powerpoint/2010/main" val="3837296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7" kern="1200" spc="0" baseline="0" dirty="0" smtClean="0">
                <a:solidFill>
                  <a:schemeClr val="bg1"/>
                </a:solidFill>
                <a:latin typeface="+mj-lt"/>
                <a:ea typeface="+mn-ea"/>
                <a:cs typeface="+mn-cs"/>
              </a:defRPr>
            </a:lvl1pPr>
            <a:lvl2pPr marL="336150" indent="0" algn="l">
              <a:buNone/>
              <a:defRPr sz="4707"/>
            </a:lvl2pPr>
            <a:lvl3pPr marL="560250" indent="0" algn="l">
              <a:buNone/>
              <a:defRPr sz="4707"/>
            </a:lvl3pPr>
            <a:lvl4pPr marL="784350" indent="0" algn="l">
              <a:buNone/>
              <a:defRPr sz="4707"/>
            </a:lvl4pPr>
            <a:lvl5pPr marL="1008448" indent="0" algn="l">
              <a:buNone/>
              <a:defRPr sz="4707"/>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470"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31878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24808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312082"/>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2696597"/>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03454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2185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
        <p:nvSpPr>
          <p:cNvPr id="10" name="Rectangle 9"/>
          <p:cNvSpPr/>
          <p:nvPr userDrawn="1"/>
        </p:nvSpPr>
        <p:spPr bwMode="gray">
          <a:xfrm>
            <a:off x="269305"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42" y="1187620"/>
            <a:ext cx="7171399" cy="1793108"/>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5" y="2971385"/>
            <a:ext cx="7171399" cy="1794661"/>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994194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780673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163227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18964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smtClean="0"/>
              <a:t>Click to edit Master text styles</a:t>
            </a:r>
          </a:p>
        </p:txBody>
      </p:sp>
    </p:spTree>
    <p:extLst>
      <p:ext uri="{BB962C8B-B14F-4D97-AF65-F5344CB8AC3E}">
        <p14:creationId xmlns:p14="http://schemas.microsoft.com/office/powerpoint/2010/main" val="26950366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26135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395100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26D052E-68A3-4C1E-9748-760AC31F7B8E}" type="datetimeFigureOut">
              <a:rPr lang="en-US" smtClean="0"/>
              <a:t>1/27/2016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9EFD6C7-5800-472E-8879-91ED92ADA32F}" type="slidenum">
              <a:rPr lang="en-US" smtClean="0"/>
              <a:t>‹#›</a:t>
            </a:fld>
            <a:endParaRPr lang="en-US"/>
          </a:p>
        </p:txBody>
      </p:sp>
    </p:spTree>
    <p:extLst>
      <p:ext uri="{BB962C8B-B14F-4D97-AF65-F5344CB8AC3E}">
        <p14:creationId xmlns:p14="http://schemas.microsoft.com/office/powerpoint/2010/main" val="62197592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7"/>
            <a:ext cx="2689275" cy="4931036"/>
          </a:xfrm>
        </p:spPr>
        <p:txBody>
          <a:bodyPr>
            <a:noAutofit/>
          </a:bodyPr>
          <a:lstStyle>
            <a:lvl1pPr marL="336170" indent="-33617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22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619155099"/>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3747" indent="-283747">
              <a:buFont typeface="Wingdings" pitchFamily="2" charset="2"/>
              <a:buChar char=""/>
              <a:defRPr sz="4000"/>
            </a:lvl1pPr>
            <a:lvl2pPr marL="516767" indent="-233021">
              <a:buFont typeface="Wingdings" pitchFamily="2" charset="2"/>
              <a:buChar char=""/>
              <a:defRPr>
                <a:latin typeface="+mn-lt"/>
              </a:defRPr>
            </a:lvl2pPr>
            <a:lvl3pPr marL="740275" indent="-223510">
              <a:buFont typeface="Wingdings" pitchFamily="2" charset="2"/>
              <a:buChar char=""/>
              <a:tabLst/>
              <a:defRPr>
                <a:latin typeface="+mn-lt"/>
              </a:defRPr>
            </a:lvl3pPr>
            <a:lvl4pPr marL="913058" indent="-172784">
              <a:buFont typeface="Wingdings" pitchFamily="2" charset="2"/>
              <a:buChar char=""/>
              <a:defRPr>
                <a:latin typeface="+mn-lt"/>
              </a:defRPr>
            </a:lvl4pPr>
            <a:lvl5pPr marL="1085843" indent="-17278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93679082"/>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4902" b="0" i="0" u="none" strike="noStrike" kern="1200" cap="none" spc="-123"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379187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305028321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254593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274982"/>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1805028"/>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2706049"/>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0424738"/>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1002921"/>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6334377"/>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0496591"/>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8191716"/>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9260964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975236488"/>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391443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336510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962103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73558361"/>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716483"/>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07331145"/>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285987"/>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89869648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3968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71491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806056370"/>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55984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762406"/>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6500249"/>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r" defTabSz="9138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2526968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57755165"/>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422343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847981"/>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1333479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1602547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124815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76607328"/>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3324273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1820597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24106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871133882"/>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9396498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0403047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571565463"/>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0702427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677073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0522023"/>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0759705"/>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5917947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2938788"/>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785875000"/>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467299587"/>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5854443"/>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849305330"/>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822964115"/>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3524606329"/>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71465"/>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86706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9488193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5829809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454439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943933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4081840100"/>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557"/>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
        <p:nvSpPr>
          <p:cNvPr id="9" name="Rectangle 8"/>
          <p:cNvSpPr/>
          <p:nvPr/>
        </p:nvSpPr>
        <p:spPr>
          <a:xfrm>
            <a:off x="291153" y="2979831"/>
            <a:ext cx="4244880" cy="771301"/>
          </a:xfrm>
          <a:prstGeom prst="rect">
            <a:avLst/>
          </a:prstGeom>
        </p:spPr>
        <p:txBody>
          <a:bodyPr wrap="none" anchor="ctr">
            <a:spAutoFit/>
          </a:bodyPr>
          <a:lstStyle/>
          <a:p>
            <a:pPr algn="r" defTabSz="114264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4100" y="4526821"/>
            <a:ext cx="2141933" cy="703398"/>
          </a:xfrm>
          <a:prstGeom prst="rect">
            <a:avLst/>
          </a:prstGeom>
        </p:spPr>
        <p:txBody>
          <a:bodyPr wrap="none" anchor="ctr">
            <a:spAutoFit/>
          </a:bodyPr>
          <a:lstStyle/>
          <a:p>
            <a:pPr algn="r" defTabSz="114264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8"/>
            <a:ext cx="2445282" cy="377435"/>
          </a:xfrm>
          <a:prstGeom prst="rect">
            <a:avLst/>
          </a:prstGeom>
        </p:spPr>
      </p:pic>
    </p:spTree>
    <p:extLst>
      <p:ext uri="{BB962C8B-B14F-4D97-AF65-F5344CB8AC3E}">
        <p14:creationId xmlns:p14="http://schemas.microsoft.com/office/powerpoint/2010/main" val="3314599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2"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3"/>
            <a:ext cx="7171337" cy="1792326"/>
          </a:xfrm>
          <a:noFill/>
        </p:spPr>
        <p:txBody>
          <a:bodyPr lIns="146304" tIns="109728" rIns="146304" bIns="109728">
            <a:noAutofit/>
          </a:bodyPr>
          <a:lstStyle>
            <a:lvl1pPr marL="0" indent="0">
              <a:spcBef>
                <a:spcPts val="0"/>
              </a:spcBef>
              <a:buNone/>
              <a:defRPr sz="3136"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905742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4183246"/>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6861816"/>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4704015"/>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defRPr sz="392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82842951"/>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731758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869221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9917470"/>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2374643"/>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4979883"/>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29137458"/>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95070"/>
            <a:ext cx="9859116"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4785989"/>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3093395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4"/>
            <a:ext cx="9859116"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1881563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596954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55485566"/>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1633220"/>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9508164"/>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887845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35734255"/>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465864055"/>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815000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787054"/>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663964"/>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864030"/>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854"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421096"/>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algn="r" defTabSz="913675"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18541889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12" indent="-28471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9"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2" indent="-2847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38" indent="-224036">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3" indent="-224036">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20704465"/>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008230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263809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857975"/>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itle 1"/>
          <p:cNvSpPr>
            <a:spLocks noGrp="1"/>
          </p:cNvSpPr>
          <p:nvPr>
            <p:ph type="title" hasCustomPrompt="1"/>
          </p:nvPr>
        </p:nvSpPr>
        <p:spPr>
          <a:xfrm>
            <a:off x="519251" y="228601"/>
            <a:ext cx="11151919" cy="757131"/>
          </a:xfrm>
        </p:spPr>
        <p:txBody>
          <a:bodyPr lIns="0" rIns="0"/>
          <a:lstStyle>
            <a:lvl1pPr>
              <a:defRPr sz="4500"/>
            </a:lvl1pPr>
          </a:lstStyle>
          <a:p>
            <a:r>
              <a:rPr lang="en-US" dirty="0" smtClean="0"/>
              <a:t>Click to edit master title style</a:t>
            </a:r>
            <a:endParaRPr lang="en-US" dirty="0"/>
          </a:p>
        </p:txBody>
      </p:sp>
    </p:spTree>
    <p:extLst>
      <p:ext uri="{BB962C8B-B14F-4D97-AF65-F5344CB8AC3E}">
        <p14:creationId xmlns:p14="http://schemas.microsoft.com/office/powerpoint/2010/main" val="3115298660"/>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Video slide 2">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278272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40980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254592"/>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3064931"/>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37448291"/>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087049"/>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4214038401"/>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84341158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21290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695658902"/>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418802159"/>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418411673"/>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307384004"/>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3"/>
            <a:ext cx="8964247" cy="1075884"/>
          </a:xfrm>
        </p:spPr>
        <p:txBody>
          <a:bodyPr lIns="146304" tIns="91440" rIns="146304" bIns="91440"/>
          <a:lstStyle>
            <a:lvl1pPr>
              <a:lnSpc>
                <a:spcPts val="6175"/>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7"/>
          <p:cNvSpPr>
            <a:spLocks noGrp="1"/>
          </p:cNvSpPr>
          <p:nvPr>
            <p:ph type="body" sz="quarter" idx="13" hasCustomPrompt="1"/>
          </p:nvPr>
        </p:nvSpPr>
        <p:spPr>
          <a:xfrm>
            <a:off x="269239" y="2084174"/>
            <a:ext cx="8964248" cy="2577108"/>
          </a:xfrm>
        </p:spPr>
        <p:txBody>
          <a:bodyPr/>
          <a:lstStyle>
            <a:lvl1pPr marL="228748" indent="-228748">
              <a:spcBef>
                <a:spcPts val="1175"/>
              </a:spcBef>
              <a:defRPr sz="2549">
                <a:latin typeface="+mn-lt"/>
              </a:defRPr>
            </a:lvl1pPr>
            <a:lvl2pPr marL="676905" indent="-228748">
              <a:spcBef>
                <a:spcPts val="1175"/>
              </a:spcBef>
              <a:buSzPct val="100000"/>
              <a:buFont typeface="Segoe UI" pitchFamily="34" charset="0"/>
              <a:buChar char="‐"/>
              <a:defRPr/>
            </a:lvl2pPr>
            <a:lvl3pPr marL="1125063" indent="-228748">
              <a:spcBef>
                <a:spcPts val="1175"/>
              </a:spcBef>
              <a:buFont typeface="Wingdings" pitchFamily="2" charset="2"/>
              <a:buChar char="§"/>
              <a:defRPr/>
            </a:lvl3pPr>
            <a:lvl4pPr marL="1568552" indent="-336119">
              <a:spcBef>
                <a:spcPts val="1175"/>
              </a:spcBef>
              <a:buFont typeface="+mj-lt"/>
              <a:buAutoNum type="arabicPeriod"/>
              <a:defRPr/>
            </a:lvl4pPr>
            <a:lvl5pPr marL="1907781" indent="-336119">
              <a:spcBef>
                <a:spcPts val="1175"/>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26173875"/>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4"/>
          <p:cNvSpPr>
            <a:spLocks noGrp="1"/>
          </p:cNvSpPr>
          <p:nvPr>
            <p:ph type="body" sz="quarter" idx="11"/>
          </p:nvPr>
        </p:nvSpPr>
        <p:spPr>
          <a:xfrm>
            <a:off x="269243" y="348574"/>
            <a:ext cx="6274973" cy="669927"/>
          </a:xfrm>
        </p:spPr>
        <p:txBody>
          <a:bodyPr lIns="146304" tIns="109728" rIns="146304" bIns="109728" anchor="t" anchorCtr="0"/>
          <a:lstStyle>
            <a:lvl1pPr marL="0" indent="0">
              <a:lnSpc>
                <a:spcPts val="3528"/>
              </a:lnSpc>
              <a:buFontTx/>
              <a:buNone/>
              <a:defRPr sz="3528">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1" y="2084173"/>
            <a:ext cx="3137515" cy="1277489"/>
          </a:xfrm>
        </p:spPr>
        <p:txBody>
          <a:bodyPr/>
          <a:lstStyle>
            <a:lvl1pPr marL="0" indent="0">
              <a:lnSpc>
                <a:spcPct val="100000"/>
              </a:lnSpc>
              <a:spcBef>
                <a:spcPts val="0"/>
              </a:spcBef>
              <a:spcAft>
                <a:spcPts val="2941"/>
              </a:spcAft>
              <a:buNone/>
              <a:defRPr sz="1765">
                <a:latin typeface="+mn-lt"/>
              </a:defRPr>
            </a:lvl1pPr>
            <a:lvl2pPr marL="3112" indent="0">
              <a:lnSpc>
                <a:spcPts val="1420"/>
              </a:lnSpc>
              <a:spcBef>
                <a:spcPts val="0"/>
              </a:spcBef>
              <a:spcAft>
                <a:spcPts val="1175"/>
              </a:spcAft>
              <a:buNone/>
              <a:defRPr sz="1274"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46265355"/>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8"/>
          <p:cNvSpPr>
            <a:spLocks noGrp="1"/>
          </p:cNvSpPr>
          <p:nvPr>
            <p:ph type="body" sz="quarter" idx="14"/>
          </p:nvPr>
        </p:nvSpPr>
        <p:spPr>
          <a:xfrm>
            <a:off x="269240" y="1218283"/>
            <a:ext cx="4930336" cy="1871282"/>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19" indent="0">
              <a:buNone/>
              <a:defRPr/>
            </a:lvl2pPr>
            <a:lvl3pPr marL="560197" indent="0">
              <a:buNone/>
              <a:defRPr/>
            </a:lvl3pPr>
            <a:lvl4pPr marL="784276" indent="0">
              <a:buNone/>
              <a:defRPr/>
            </a:lvl4pPr>
            <a:lvl5pPr marL="1008354" indent="0">
              <a:buNone/>
              <a:defRPr/>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824469827"/>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089824885"/>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5" y="1470578"/>
            <a:ext cx="8082585" cy="833009"/>
          </a:xfrm>
        </p:spPr>
        <p:txBody>
          <a:bodyPr lIns="146304" tIns="91440" rIns="146304" bIns="91440"/>
          <a:lstStyle>
            <a:lvl1pPr marL="0" indent="0">
              <a:lnSpc>
                <a:spcPct val="90000"/>
              </a:lnSpc>
              <a:buFontTx/>
              <a:buNone/>
              <a:defRPr sz="4706">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10"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187788247"/>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2" y="271583"/>
            <a:ext cx="6274791"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2"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7"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40"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2" y="3877272"/>
            <a:ext cx="2689275" cy="2510689"/>
          </a:xfrm>
        </p:spPr>
        <p:txBody>
          <a:bodyPr lIns="182880" tIns="146304" bIns="146304">
            <a:noAutofit/>
          </a:bodyPr>
          <a:lstStyle>
            <a:lvl1pPr marL="0" indent="0">
              <a:lnSpc>
                <a:spcPct val="90000"/>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8"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9"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Segoe Pro"/>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4"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pPr defTabSz="914225"/>
            <a:r>
              <a:rPr lang="en-US" smtClean="0"/>
              <a:t>Microsoft Confidential</a:t>
            </a:r>
            <a:endParaRPr lang="en-US"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pPr defTabSz="914225"/>
            <a:fld id="{27258FFF-F925-446B-8502-81C933981705}" type="slidenum">
              <a:rPr lang="en-US" smtClean="0"/>
              <a:pPr defTabSz="914225"/>
              <a:t>‹#›</a:t>
            </a:fld>
            <a:endParaRPr lang="en-US" dirty="0"/>
          </a:p>
        </p:txBody>
      </p:sp>
    </p:spTree>
    <p:extLst>
      <p:ext uri="{BB962C8B-B14F-4D97-AF65-F5344CB8AC3E}">
        <p14:creationId xmlns:p14="http://schemas.microsoft.com/office/powerpoint/2010/main" val="126138398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Demo slide 2">
    <p:bg>
      <p:bgPr>
        <a:solidFill>
          <a:schemeClr val="accent4"/>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294274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Tree>
    <p:extLst>
      <p:ext uri="{BB962C8B-B14F-4D97-AF65-F5344CB8AC3E}">
        <p14:creationId xmlns:p14="http://schemas.microsoft.com/office/powerpoint/2010/main" val="4137288752"/>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3" y="2622113"/>
            <a:ext cx="11007660" cy="1703429"/>
          </a:xfrm>
        </p:spPr>
        <p:txBody>
          <a:bodyPr anchor="ctr"/>
          <a:lstStyle>
            <a:lvl1pPr>
              <a:defRPr sz="5882">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8" y="482864"/>
            <a:ext cx="1225864" cy="261495"/>
          </a:xfrm>
          <a:prstGeom prst="rect">
            <a:avLst/>
          </a:prstGeom>
        </p:spPr>
      </p:pic>
    </p:spTree>
    <p:extLst>
      <p:ext uri="{BB962C8B-B14F-4D97-AF65-F5344CB8AC3E}">
        <p14:creationId xmlns:p14="http://schemas.microsoft.com/office/powerpoint/2010/main" val="87847499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6" kern="1200" spc="0" baseline="0" dirty="0" smtClean="0">
                <a:solidFill>
                  <a:schemeClr val="bg1"/>
                </a:solidFill>
                <a:latin typeface="+mj-lt"/>
                <a:ea typeface="+mn-ea"/>
                <a:cs typeface="+mn-cs"/>
              </a:defRPr>
            </a:lvl1pPr>
            <a:lvl2pPr marL="336085" indent="0" algn="l">
              <a:buNone/>
              <a:defRPr sz="4706"/>
            </a:lvl2pPr>
            <a:lvl3pPr marL="560142" indent="0" algn="l">
              <a:buNone/>
              <a:defRPr sz="4706"/>
            </a:lvl3pPr>
            <a:lvl4pPr marL="784200" indent="0" algn="l">
              <a:buNone/>
              <a:defRPr sz="4706"/>
            </a:lvl4pPr>
            <a:lvl5pPr marL="1008254" indent="0" algn="l">
              <a:buNone/>
              <a:defRPr sz="4706"/>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294"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203280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36371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486896"/>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1728972"/>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94149493"/>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596091"/>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8"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70"/>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268002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65419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50362703"/>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740439"/>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4"/>
            </a:lvl1pPr>
            <a:lvl2pPr>
              <a:defRPr sz="3528"/>
            </a:lvl2pPr>
            <a:lvl3pPr>
              <a:defRPr sz="3528"/>
            </a:lvl3pPr>
            <a:lvl4pPr>
              <a:defRPr sz="3528"/>
            </a:lvl4pPr>
            <a:lvl5pPr>
              <a:defRPr sz="3528"/>
            </a:lvl5pPr>
          </a:lstStyle>
          <a:p>
            <a:pPr lvl="0"/>
            <a:r>
              <a:rPr lang="en-US" dirty="0" smtClean="0"/>
              <a:t>Click to edit Master text styles</a:t>
            </a:r>
          </a:p>
        </p:txBody>
      </p:sp>
    </p:spTree>
    <p:extLst>
      <p:ext uri="{BB962C8B-B14F-4D97-AF65-F5344CB8AC3E}">
        <p14:creationId xmlns:p14="http://schemas.microsoft.com/office/powerpoint/2010/main" val="10868262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66993"/>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6322474"/>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
        <p:nvSpPr>
          <p:cNvPr id="9" name="Rectangle 8"/>
          <p:cNvSpPr/>
          <p:nvPr userDrawn="1"/>
        </p:nvSpPr>
        <p:spPr>
          <a:xfrm>
            <a:off x="291153" y="2979832"/>
            <a:ext cx="4244880" cy="771301"/>
          </a:xfrm>
          <a:prstGeom prst="rect">
            <a:avLst/>
          </a:prstGeom>
        </p:spPr>
        <p:txBody>
          <a:bodyPr wrap="none" anchor="ctr">
            <a:spAutoFit/>
          </a:bodyPr>
          <a:lstStyle/>
          <a:p>
            <a:pPr algn="r" defTabSz="1142428">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Tree>
    <p:extLst>
      <p:ext uri="{BB962C8B-B14F-4D97-AF65-F5344CB8AC3E}">
        <p14:creationId xmlns:p14="http://schemas.microsoft.com/office/powerpoint/2010/main" val="1690101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4" name="Rectangle 3"/>
          <p:cNvSpPr/>
          <p:nvPr userDrawn="1"/>
        </p:nvSpPr>
        <p:spPr bwMode="auto">
          <a:xfrm>
            <a:off x="5232400" y="3027917"/>
            <a:ext cx="6959600" cy="383008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66475" y="2345478"/>
            <a:ext cx="4269559" cy="1364877"/>
          </a:xfrm>
          <a:prstGeom prst="rect">
            <a:avLst/>
          </a:prstGeom>
        </p:spPr>
        <p:txBody>
          <a:bodyPr wrap="square" anchor="ctr">
            <a:spAutoFit/>
          </a:bodyPr>
          <a:lstStyle/>
          <a:p>
            <a:pPr algn="r" defTabSz="1142428">
              <a:lnSpc>
                <a:spcPct val="90000"/>
              </a:lnSpc>
              <a:spcBef>
                <a:spcPct val="0"/>
              </a:spcBef>
            </a:pPr>
            <a:r>
              <a:rPr lang="en-US" sz="4600" spc="-123" dirty="0" smtClean="0">
                <a:ln w="3175">
                  <a:noFill/>
                </a:ln>
                <a:gradFill>
                  <a:gsLst>
                    <a:gs pos="84066">
                      <a:srgbClr val="000000"/>
                    </a:gs>
                    <a:gs pos="57576">
                      <a:srgbClr val="000000"/>
                    </a:gs>
                  </a:gsLst>
                  <a:lin ang="5400000" scaled="0"/>
                </a:gradFill>
                <a:latin typeface="Segoe UI Light"/>
                <a:cs typeface="Segoe UI" pitchFamily="34" charset="0"/>
              </a:rPr>
              <a:t>Bringing Azure to your datacenter</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202554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1"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4" y="3878573"/>
            <a:ext cx="7171337" cy="1792326"/>
          </a:xfrm>
          <a:noFill/>
        </p:spPr>
        <p:txBody>
          <a:bodyPr lIns="146304" tIns="109728" rIns="146304" bIns="109728">
            <a:noAutofit/>
          </a:bodyPr>
          <a:lstStyle>
            <a:lvl1pPr marL="0" indent="0">
              <a:spcBef>
                <a:spcPts val="0"/>
              </a:spcBef>
              <a:buNone/>
              <a:defRPr sz="3135"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901078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2351289"/>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862861"/>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342996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91198252"/>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4175831"/>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669027"/>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7178360"/>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429472"/>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0236199"/>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20474162"/>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52205906"/>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427431"/>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704187846"/>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19252611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9016269"/>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5407523"/>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3100438"/>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7579804"/>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9857655"/>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348815288"/>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95071"/>
            <a:ext cx="9859116"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4785989"/>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3555071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84175"/>
            <a:ext cx="9859116" cy="1158793"/>
          </a:xfrm>
          <a:noFill/>
        </p:spPr>
        <p:txBody>
          <a:bodyPr tIns="91440" bIns="91440" anchor="t" anchorCtr="0">
            <a:spAutoFit/>
          </a:bodyPr>
          <a:lstStyle>
            <a:lvl1pPr>
              <a:defRPr lang="en-US" sz="7053"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772316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127603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76105496"/>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7880440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gs>
                    <a:gs pos="10000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72697559"/>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30855904"/>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6074560"/>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1217195"/>
            <a:ext cx="5378548"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110494424"/>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33744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486155"/>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395218"/>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952387"/>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679"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5"/>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4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1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3362586"/>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7" y="2"/>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679"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5" y="6171618"/>
            <a:ext cx="4482123"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algn="r" defTabSz="913499"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205" y="5471930"/>
            <a:ext cx="3227129" cy="687975"/>
          </a:xfrm>
          <a:prstGeom prst="rect">
            <a:avLst/>
          </a:prstGeom>
        </p:spPr>
      </p:pic>
    </p:spTree>
    <p:extLst>
      <p:ext uri="{BB962C8B-B14F-4D97-AF65-F5344CB8AC3E}">
        <p14:creationId xmlns:p14="http://schemas.microsoft.com/office/powerpoint/2010/main" val="3489383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58" indent="-284658">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82" indent="-275325">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40" indent="-28465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33" indent="-22399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25" indent="-22399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9805302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7568564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245051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680244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089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241292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17932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256774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40068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909592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225727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26374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200768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4" indent="0">
              <a:buNone/>
              <a:defRPr/>
            </a:lvl3pPr>
            <a:lvl4pPr marL="448067" indent="0">
              <a:buNone/>
              <a:defRPr/>
            </a:lvl4pPr>
            <a:lvl5pPr marL="67210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5489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7539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81029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5703847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469247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8095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30695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4165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4857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4440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2410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9014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844"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78444"/>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3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91"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0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92234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710" indent="-28471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5" indent="-275376">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3" indent="-28471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8" indent="-2240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61" indent="-2240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2351" tIns="76177" rIns="152351" bIns="7617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553941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3504072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Title Slide_Option 2">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222323" y="825500"/>
            <a:ext cx="6170384" cy="5191124"/>
          </a:xfrm>
          <a:prstGeom prst="rect">
            <a:avLst/>
          </a:prstGeom>
        </p:spPr>
      </p:pic>
      <p:sp>
        <p:nvSpPr>
          <p:cNvPr id="4" name="Rectangle 1"/>
          <p:cNvSpPr/>
          <p:nvPr userDrawn="1"/>
        </p:nvSpPr>
        <p:spPr bwMode="auto">
          <a:xfrm>
            <a:off x="-122" y="0"/>
            <a:ext cx="12192127" cy="6858000"/>
          </a:xfrm>
          <a:custGeom>
            <a:avLst/>
            <a:gdLst/>
            <a:ahLst/>
            <a:cxnLst/>
            <a:rect l="l" t="t" r="r" b="b"/>
            <a:pathLst>
              <a:path w="12188952" h="6858000">
                <a:moveTo>
                  <a:pt x="514344" y="919950"/>
                </a:moveTo>
                <a:cubicBezTo>
                  <a:pt x="508127" y="2575229"/>
                  <a:pt x="516335" y="4288195"/>
                  <a:pt x="510118" y="5943474"/>
                </a:cubicBezTo>
                <a:lnTo>
                  <a:pt x="5537327" y="5218261"/>
                </a:lnTo>
                <a:cubicBezTo>
                  <a:pt x="5531110" y="4020361"/>
                  <a:pt x="5530863" y="2808040"/>
                  <a:pt x="5524646" y="1610140"/>
                </a:cubicBezTo>
                <a:close/>
                <a:moveTo>
                  <a:pt x="0" y="0"/>
                </a:moveTo>
                <a:lnTo>
                  <a:pt x="12188952" y="0"/>
                </a:lnTo>
                <a:lnTo>
                  <a:pt x="12188952" y="6858000"/>
                </a:lnTo>
                <a:lnTo>
                  <a:pt x="0" y="6858000"/>
                </a:ln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87" tIns="45696" rIns="91387" bIns="45696" numCol="1" rtlCol="0" anchor="ctr" anchorCtr="0" compatLnSpc="1">
            <a:prstTxWarp prst="textNoShape">
              <a:avLst/>
            </a:prstTxWarp>
          </a:bodyPr>
          <a:lstStyle/>
          <a:p>
            <a:pPr algn="ctr" defTabSz="913637" fontAlgn="base">
              <a:lnSpc>
                <a:spcPct val="90000"/>
              </a:lnSpc>
              <a:spcBef>
                <a:spcPct val="0"/>
              </a:spcBef>
              <a:spcAft>
                <a:spcPct val="0"/>
              </a:spcAft>
            </a:pPr>
            <a:endParaRPr lang="en-US" sz="2000" spc="-50" dirty="0" smtClean="0">
              <a:gradFill>
                <a:gsLst>
                  <a:gs pos="0">
                    <a:srgbClr val="EFEFEF"/>
                  </a:gs>
                  <a:gs pos="100000">
                    <a:srgbClr val="EFEFEF"/>
                  </a:gs>
                </a:gsLst>
                <a:lin ang="5400000" scaled="0"/>
              </a:gradFill>
            </a:endParaRPr>
          </a:p>
        </p:txBody>
      </p:sp>
      <p:sp>
        <p:nvSpPr>
          <p:cNvPr id="2" name="Title 1"/>
          <p:cNvSpPr>
            <a:spLocks noGrp="1"/>
          </p:cNvSpPr>
          <p:nvPr>
            <p:ph type="title" hasCustomPrompt="1"/>
          </p:nvPr>
        </p:nvSpPr>
        <p:spPr>
          <a:xfrm>
            <a:off x="6092827" y="2109546"/>
            <a:ext cx="5583104" cy="1994392"/>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6092827" y="4419600"/>
            <a:ext cx="5583104" cy="498598"/>
          </a:xfrm>
        </p:spPr>
        <p:txBody>
          <a:bodyPr>
            <a:noAutofit/>
          </a:bodyPr>
          <a:lstStyle>
            <a:lvl1pPr marL="0" indent="0">
              <a:spcBef>
                <a:spcPts val="0"/>
              </a:spcBef>
              <a:buNone/>
              <a:defRPr sz="2800" spc="-70"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07600713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Section Title">
    <p:bg>
      <p:bgPr>
        <a:solidFill>
          <a:srgbClr val="FFFFFF"/>
        </a:solidFill>
        <a:effectLst/>
      </p:bgPr>
    </p:bg>
    <p:spTree>
      <p:nvGrpSpPr>
        <p:cNvPr id="1" name=""/>
        <p:cNvGrpSpPr/>
        <p:nvPr/>
      </p:nvGrpSpPr>
      <p:grpSpPr>
        <a:xfrm>
          <a:off x="0" y="0"/>
          <a:ext cx="0" cy="0"/>
          <a:chOff x="0" y="0"/>
          <a:chExt cx="0" cy="0"/>
        </a:xfrm>
      </p:grpSpPr>
      <p:pic>
        <p:nvPicPr>
          <p:cNvPr id="2" name="Picture 1" descr="iStock_000012586763Large.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79045" y="6028964"/>
            <a:ext cx="1812954" cy="666978"/>
          </a:xfrm>
          <a:prstGeom prst="rect">
            <a:avLst/>
          </a:prstGeom>
        </p:spPr>
      </p:pic>
    </p:spTree>
    <p:extLst>
      <p:ext uri="{BB962C8B-B14F-4D97-AF65-F5344CB8AC3E}">
        <p14:creationId xmlns:p14="http://schemas.microsoft.com/office/powerpoint/2010/main" val="429012779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dirty="0" smtClean="0">
                <a:gradFill>
                  <a:gsLst>
                    <a:gs pos="2239">
                      <a:srgbClr val="FFFFFF"/>
                    </a:gs>
                    <a:gs pos="11940">
                      <a:srgbClr val="FFFFFF"/>
                    </a:gs>
                  </a:gsLst>
                  <a:lin ang="5400000" scaled="0"/>
                </a:gradFill>
              </a:rPr>
              <a:t>Microsoft Confidential</a:t>
            </a:r>
            <a:endParaRPr dirty="0">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4043488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37493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65369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217795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2773788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11275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2592294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777188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
        <p:nvSpPr>
          <p:cNvPr id="12" name="Rectangle 11"/>
          <p:cNvSpPr/>
          <p:nvPr userDrawn="1"/>
        </p:nvSpPr>
        <p:spPr bwMode="gray">
          <a:xfrm>
            <a:off x="269305"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42" y="1187620"/>
            <a:ext cx="7171399" cy="2242047"/>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5" y="3429667"/>
            <a:ext cx="7171399" cy="2240713"/>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5817044"/>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562496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4167849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4839571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048070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893607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dirty="0"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0848377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83841042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415569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332456543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dirty="0"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6248187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02237125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01466357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66488771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116980680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166315"/>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193854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712080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325849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390421664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7C50AD0B-2388-4445-AFCD-B7D8814FC016}" type="datetimeFigureOut">
              <a:rPr lang="en-US">
                <a:solidFill>
                  <a:srgbClr val="505050"/>
                </a:solidFill>
              </a:rPr>
              <a:pPr defTabSz="914192"/>
              <a:t>1/27/2016</a:t>
            </a:fld>
            <a:endParaRPr lang="en-US" dirty="0">
              <a:solidFill>
                <a:srgbClr val="505050"/>
              </a:solidFill>
            </a:endParaRPr>
          </a:p>
        </p:txBody>
      </p:sp>
      <p:sp>
        <p:nvSpPr>
          <p:cNvPr id="5" name="Footer Placeholder 4"/>
          <p:cNvSpPr>
            <a:spLocks noGrp="1"/>
          </p:cNvSpPr>
          <p:nvPr>
            <p:ph type="ftr" sz="quarter" idx="11"/>
          </p:nvPr>
        </p:nvSpPr>
        <p:spPr/>
        <p:txBody>
          <a:bodyPr/>
          <a:lstStyle/>
          <a:p>
            <a:endParaRPr dirty="0">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D6E1F34B-605D-4369-B0CF-3C823C3B3B66}"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0620095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908" y="6297942"/>
            <a:ext cx="1703189" cy="408657"/>
          </a:xfrm>
          <a:prstGeom prst="rect">
            <a:avLst/>
          </a:prstGeom>
        </p:spPr>
      </p:pic>
      <p:sp>
        <p:nvSpPr>
          <p:cNvPr id="11" name="Slide Number Placeholder 5"/>
          <p:cNvSpPr txBox="1">
            <a:spLocks/>
          </p:cNvSpPr>
          <p:nvPr/>
        </p:nvSpPr>
        <p:spPr>
          <a:xfrm>
            <a:off x="11531480" y="7225046"/>
            <a:ext cx="430130" cy="228169"/>
          </a:xfrm>
          <a:prstGeom prst="rect">
            <a:avLst/>
          </a:prstGeom>
        </p:spPr>
        <p:txBody>
          <a:bodyPr lIns="89609" tIns="44803" rIns="89609" bIns="44803"/>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6" name="Title 1"/>
          <p:cNvSpPr>
            <a:spLocks noGrp="1"/>
          </p:cNvSpPr>
          <p:nvPr>
            <p:ph type="title" hasCustomPrompt="1"/>
          </p:nvPr>
        </p:nvSpPr>
        <p:spPr>
          <a:xfrm>
            <a:off x="266922" y="289511"/>
            <a:ext cx="11655840" cy="809388"/>
          </a:xfrm>
        </p:spPr>
        <p:txBody>
          <a:bodyPr/>
          <a:lstStyle>
            <a:lvl1pPr>
              <a:defRPr>
                <a:solidFill>
                  <a:schemeClr val="bg1">
                    <a:alpha val="99000"/>
                  </a:schemeClr>
                </a:solidFill>
              </a:defRPr>
            </a:lvl1pPr>
          </a:lstStyle>
          <a:p>
            <a:r>
              <a:rPr lang="en-US" dirty="0" smtClean="0"/>
              <a:t>Slide title</a:t>
            </a:r>
            <a:endParaRPr lang="en-US" dirty="0"/>
          </a:p>
        </p:txBody>
      </p:sp>
      <p:sp>
        <p:nvSpPr>
          <p:cNvPr id="17" name="Text Placeholder 4"/>
          <p:cNvSpPr>
            <a:spLocks noGrp="1"/>
          </p:cNvSpPr>
          <p:nvPr>
            <p:ph type="body" sz="quarter" idx="15" hasCustomPrompt="1"/>
          </p:nvPr>
        </p:nvSpPr>
        <p:spPr>
          <a:xfrm>
            <a:off x="266928" y="1008625"/>
            <a:ext cx="11655835" cy="718466"/>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dirty="0" smtClean="0"/>
              <a:t>Secondary title</a:t>
            </a:r>
          </a:p>
        </p:txBody>
      </p:sp>
    </p:spTree>
    <p:extLst>
      <p:ext uri="{BB962C8B-B14F-4D97-AF65-F5344CB8AC3E}">
        <p14:creationId xmlns:p14="http://schemas.microsoft.com/office/powerpoint/2010/main" val="43130782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8355170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47908" y="0"/>
            <a:ext cx="10696186" cy="1435100"/>
          </a:xfrm>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289629798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3" y="268966"/>
            <a:ext cx="8964247" cy="1075884"/>
          </a:xfrm>
        </p:spPr>
        <p:txBody>
          <a:bodyPr lIns="0" tIns="0" rIns="0" bIns="0"/>
          <a:lstStyle>
            <a:lvl1pPr>
              <a:lnSpc>
                <a:spcPts val="6174"/>
              </a:lnSpc>
              <a:defRPr sz="4703" baseline="0">
                <a:solidFill>
                  <a:schemeClr val="accent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358570" y="1524138"/>
            <a:ext cx="8964248" cy="2595214"/>
          </a:xfrm>
        </p:spPr>
        <p:txBody>
          <a:bodyPr lIns="0" tIns="0"/>
          <a:lstStyle>
            <a:lvl1pPr marL="228679" indent="-228679">
              <a:spcBef>
                <a:spcPts val="1174"/>
              </a:spcBef>
              <a:defRPr sz="2549">
                <a:latin typeface="+mn-lt"/>
              </a:defRPr>
            </a:lvl1pPr>
            <a:lvl2pPr marL="676699" indent="-228679">
              <a:spcBef>
                <a:spcPts val="1174"/>
              </a:spcBef>
              <a:buSzPct val="100000"/>
              <a:buFont typeface="Segoe UI" pitchFamily="34" charset="0"/>
              <a:buChar char="‐"/>
              <a:defRPr/>
            </a:lvl2pPr>
            <a:lvl3pPr marL="1124720" indent="-228679">
              <a:spcBef>
                <a:spcPts val="1174"/>
              </a:spcBef>
              <a:buFont typeface="Wingdings" pitchFamily="2" charset="2"/>
              <a:buChar char="§"/>
              <a:defRPr/>
            </a:lvl3pPr>
            <a:lvl4pPr marL="1568074" indent="-336015">
              <a:spcBef>
                <a:spcPts val="1174"/>
              </a:spcBef>
              <a:buFont typeface="+mj-lt"/>
              <a:buAutoNum type="arabicPeriod"/>
              <a:defRPr/>
            </a:lvl4pPr>
            <a:lvl5pPr marL="1907201" indent="-336015">
              <a:spcBef>
                <a:spcPts val="1174"/>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187057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1289"/>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956" y="218537"/>
            <a:ext cx="11655840" cy="899665"/>
          </a:xfrm>
        </p:spPr>
        <p:txBody>
          <a:bodyPr/>
          <a:lstStyle>
            <a:lvl1pPr>
              <a:defRPr sz="5495">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6369785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r>
              <a:rPr dirty="0" smtClean="0">
                <a:solidFill>
                  <a:srgbClr val="505050"/>
                </a:solidFill>
              </a:rPr>
              <a:t>Microsoft Confidential</a:t>
            </a:r>
            <a:endParaRPr dirty="0">
              <a:solidFill>
                <a:srgbClr val="505050"/>
              </a:solidFill>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4"/>
              </a:spcBef>
              <a:spcAft>
                <a:spcPts val="2353"/>
              </a:spcAft>
              <a:buFontTx/>
              <a:buNone/>
              <a:defRPr lang="en-US" sz="5000" b="0" i="0" kern="1200" spc="0" baseline="0" dirty="0" smtClean="0">
                <a:solidFill>
                  <a:schemeClr val="tx2"/>
                </a:solidFill>
                <a:latin typeface="+mj-lt"/>
                <a:ea typeface="+mn-ea"/>
                <a:cs typeface="+mn-cs"/>
              </a:defRPr>
            </a:lvl1pPr>
          </a:lstStyle>
          <a:p>
            <a:pPr marL="0" marR="0" lvl="0" indent="0" algn="l" defTabSz="914016" rtl="0" eaLnBrk="1" fontAlgn="auto" latinLnBrk="0" hangingPunct="1">
              <a:lnSpc>
                <a:spcPct val="90000"/>
              </a:lnSpc>
              <a:spcBef>
                <a:spcPts val="1174"/>
              </a:spcBef>
              <a:spcAft>
                <a:spcPts val="2353"/>
              </a:spcAft>
              <a:buClrTx/>
              <a:buSzPct val="90000"/>
              <a:buFontTx/>
              <a:buNone/>
              <a:tabLst/>
            </a:pPr>
            <a:r>
              <a:rPr lang="en-US" dirty="0" smtClean="0"/>
              <a:t>Click to edit Master text</a:t>
            </a:r>
          </a:p>
        </p:txBody>
      </p:sp>
    </p:spTree>
    <p:extLst>
      <p:ext uri="{BB962C8B-B14F-4D97-AF65-F5344CB8AC3E}">
        <p14:creationId xmlns:p14="http://schemas.microsoft.com/office/powerpoint/2010/main" val="708855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6" y="3083657"/>
            <a:ext cx="3223860" cy="690695"/>
          </a:xfrm>
          <a:prstGeom prst="rect">
            <a:avLst/>
          </a:prstGeom>
        </p:spPr>
      </p:pic>
    </p:spTree>
    <p:extLst>
      <p:ext uri="{BB962C8B-B14F-4D97-AF65-F5344CB8AC3E}">
        <p14:creationId xmlns:p14="http://schemas.microsoft.com/office/powerpoint/2010/main" val="282389197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69366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97847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084232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45824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23749391"/>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081576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248108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957167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262530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81406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64011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99015836"/>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098888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547880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93976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2.xml"/><Relationship Id="rId8"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11.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slideLayout" Target="../slideLayouts/slideLayout140.xml"/><Relationship Id="rId63" Type="http://schemas.openxmlformats.org/officeDocument/2006/relationships/slideLayout" Target="../slideLayouts/slideLayout14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8" Type="http://schemas.openxmlformats.org/officeDocument/2006/relationships/slideLayout" Target="../slideLayouts/slideLayout143.xml"/><Relationship Id="rId5" Type="http://schemas.openxmlformats.org/officeDocument/2006/relationships/slideLayout" Target="../slideLayouts/slideLayout90.xml"/><Relationship Id="rId61" Type="http://schemas.openxmlformats.org/officeDocument/2006/relationships/slideLayout" Target="../slideLayouts/slideLayout146.xml"/><Relationship Id="rId19" Type="http://schemas.openxmlformats.org/officeDocument/2006/relationships/slideLayout" Target="../slideLayouts/slideLayout10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56" Type="http://schemas.openxmlformats.org/officeDocument/2006/relationships/slideLayout" Target="../slideLayouts/slideLayout141.xml"/><Relationship Id="rId64" Type="http://schemas.openxmlformats.org/officeDocument/2006/relationships/theme" Target="../theme/theme3.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59" Type="http://schemas.openxmlformats.org/officeDocument/2006/relationships/slideLayout" Target="../slideLayouts/slideLayout144.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62" Type="http://schemas.openxmlformats.org/officeDocument/2006/relationships/slideLayout" Target="../slideLayouts/slideLayout14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 Id="rId57" Type="http://schemas.openxmlformats.org/officeDocument/2006/relationships/slideLayout" Target="../slideLayouts/slideLayout142.xml"/><Relationship Id="rId10" Type="http://schemas.openxmlformats.org/officeDocument/2006/relationships/slideLayout" Target="../slideLayouts/slideLayout95.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60" Type="http://schemas.openxmlformats.org/officeDocument/2006/relationships/slideLayout" Target="../slideLayouts/slideLayout145.xml"/><Relationship Id="rId65" Type="http://schemas.openxmlformats.org/officeDocument/2006/relationships/image" Target="../media/image17.png"/><Relationship Id="rId4" Type="http://schemas.openxmlformats.org/officeDocument/2006/relationships/slideLayout" Target="../slideLayouts/slideLayout89.xml"/><Relationship Id="rId9" Type="http://schemas.openxmlformats.org/officeDocument/2006/relationships/slideLayout" Target="../slideLayouts/slideLayout94.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9" Type="http://schemas.openxmlformats.org/officeDocument/2006/relationships/slideLayout" Target="../slideLayouts/slideLayout1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theme" Target="../theme/theme4.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image" Target="../media/image1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18" Type="http://schemas.openxmlformats.org/officeDocument/2006/relationships/slideLayout" Target="../slideLayouts/slideLayout194.xml"/><Relationship Id="rId26" Type="http://schemas.openxmlformats.org/officeDocument/2006/relationships/slideLayout" Target="../slideLayouts/slideLayout202.xml"/><Relationship Id="rId3" Type="http://schemas.openxmlformats.org/officeDocument/2006/relationships/slideLayout" Target="../slideLayouts/slideLayout179.xml"/><Relationship Id="rId21" Type="http://schemas.openxmlformats.org/officeDocument/2006/relationships/slideLayout" Target="../slideLayouts/slideLayout197.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slideLayout" Target="../slideLayouts/slideLayout193.xml"/><Relationship Id="rId25" Type="http://schemas.openxmlformats.org/officeDocument/2006/relationships/slideLayout" Target="../slideLayouts/slideLayout201.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20" Type="http://schemas.openxmlformats.org/officeDocument/2006/relationships/slideLayout" Target="../slideLayouts/slideLayout196.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24" Type="http://schemas.openxmlformats.org/officeDocument/2006/relationships/slideLayout" Target="../slideLayouts/slideLayout200.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23" Type="http://schemas.openxmlformats.org/officeDocument/2006/relationships/slideLayout" Target="../slideLayouts/slideLayout199.xml"/><Relationship Id="rId10" Type="http://schemas.openxmlformats.org/officeDocument/2006/relationships/slideLayout" Target="../slideLayouts/slideLayout186.xml"/><Relationship Id="rId19" Type="http://schemas.openxmlformats.org/officeDocument/2006/relationships/slideLayout" Target="../slideLayouts/slideLayout195.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 Id="rId22" Type="http://schemas.openxmlformats.org/officeDocument/2006/relationships/slideLayout" Target="../slideLayouts/slideLayout198.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26" Type="http://schemas.openxmlformats.org/officeDocument/2006/relationships/slideLayout" Target="../slideLayouts/slideLayout228.xml"/><Relationship Id="rId39" Type="http://schemas.openxmlformats.org/officeDocument/2006/relationships/slideLayout" Target="../slideLayouts/slideLayout241.xml"/><Relationship Id="rId21" Type="http://schemas.openxmlformats.org/officeDocument/2006/relationships/slideLayout" Target="../slideLayouts/slideLayout223.xml"/><Relationship Id="rId34" Type="http://schemas.openxmlformats.org/officeDocument/2006/relationships/slideLayout" Target="../slideLayouts/slideLayout236.xml"/><Relationship Id="rId42" Type="http://schemas.openxmlformats.org/officeDocument/2006/relationships/slideLayout" Target="../slideLayouts/slideLayout244.xml"/><Relationship Id="rId47" Type="http://schemas.openxmlformats.org/officeDocument/2006/relationships/slideLayout" Target="../slideLayouts/slideLayout249.xml"/><Relationship Id="rId50" Type="http://schemas.openxmlformats.org/officeDocument/2006/relationships/slideLayout" Target="../slideLayouts/slideLayout252.xml"/><Relationship Id="rId55" Type="http://schemas.openxmlformats.org/officeDocument/2006/relationships/slideLayout" Target="../slideLayouts/slideLayout257.xml"/><Relationship Id="rId63" Type="http://schemas.openxmlformats.org/officeDocument/2006/relationships/image" Target="../media/image17.png"/><Relationship Id="rId7" Type="http://schemas.openxmlformats.org/officeDocument/2006/relationships/slideLayout" Target="../slideLayouts/slideLayout209.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9" Type="http://schemas.openxmlformats.org/officeDocument/2006/relationships/slideLayout" Target="../slideLayouts/slideLayout231.xml"/><Relationship Id="rId11" Type="http://schemas.openxmlformats.org/officeDocument/2006/relationships/slideLayout" Target="../slideLayouts/slideLayout213.xml"/><Relationship Id="rId24" Type="http://schemas.openxmlformats.org/officeDocument/2006/relationships/slideLayout" Target="../slideLayouts/slideLayout226.xml"/><Relationship Id="rId32" Type="http://schemas.openxmlformats.org/officeDocument/2006/relationships/slideLayout" Target="../slideLayouts/slideLayout234.xml"/><Relationship Id="rId37" Type="http://schemas.openxmlformats.org/officeDocument/2006/relationships/slideLayout" Target="../slideLayouts/slideLayout239.xml"/><Relationship Id="rId40" Type="http://schemas.openxmlformats.org/officeDocument/2006/relationships/slideLayout" Target="../slideLayouts/slideLayout242.xml"/><Relationship Id="rId45" Type="http://schemas.openxmlformats.org/officeDocument/2006/relationships/slideLayout" Target="../slideLayouts/slideLayout247.xml"/><Relationship Id="rId53" Type="http://schemas.openxmlformats.org/officeDocument/2006/relationships/slideLayout" Target="../slideLayouts/slideLayout255.xml"/><Relationship Id="rId58" Type="http://schemas.openxmlformats.org/officeDocument/2006/relationships/slideLayout" Target="../slideLayouts/slideLayout260.xml"/><Relationship Id="rId5" Type="http://schemas.openxmlformats.org/officeDocument/2006/relationships/slideLayout" Target="../slideLayouts/slideLayout207.xml"/><Relationship Id="rId61" Type="http://schemas.openxmlformats.org/officeDocument/2006/relationships/slideLayout" Target="../slideLayouts/slideLayout263.xml"/><Relationship Id="rId19" Type="http://schemas.openxmlformats.org/officeDocument/2006/relationships/slideLayout" Target="../slideLayouts/slideLayout221.xml"/><Relationship Id="rId14" Type="http://schemas.openxmlformats.org/officeDocument/2006/relationships/slideLayout" Target="../slideLayouts/slideLayout216.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30" Type="http://schemas.openxmlformats.org/officeDocument/2006/relationships/slideLayout" Target="../slideLayouts/slideLayout232.xml"/><Relationship Id="rId35" Type="http://schemas.openxmlformats.org/officeDocument/2006/relationships/slideLayout" Target="../slideLayouts/slideLayout237.xml"/><Relationship Id="rId43" Type="http://schemas.openxmlformats.org/officeDocument/2006/relationships/slideLayout" Target="../slideLayouts/slideLayout245.xml"/><Relationship Id="rId48" Type="http://schemas.openxmlformats.org/officeDocument/2006/relationships/slideLayout" Target="../slideLayouts/slideLayout250.xml"/><Relationship Id="rId56" Type="http://schemas.openxmlformats.org/officeDocument/2006/relationships/slideLayout" Target="../slideLayouts/slideLayout258.xml"/><Relationship Id="rId8" Type="http://schemas.openxmlformats.org/officeDocument/2006/relationships/slideLayout" Target="../slideLayouts/slideLayout210.xml"/><Relationship Id="rId51" Type="http://schemas.openxmlformats.org/officeDocument/2006/relationships/slideLayout" Target="../slideLayouts/slideLayout253.xml"/><Relationship Id="rId3" Type="http://schemas.openxmlformats.org/officeDocument/2006/relationships/slideLayout" Target="../slideLayouts/slideLayout205.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5" Type="http://schemas.openxmlformats.org/officeDocument/2006/relationships/slideLayout" Target="../slideLayouts/slideLayout227.xml"/><Relationship Id="rId33" Type="http://schemas.openxmlformats.org/officeDocument/2006/relationships/slideLayout" Target="../slideLayouts/slideLayout235.xml"/><Relationship Id="rId38" Type="http://schemas.openxmlformats.org/officeDocument/2006/relationships/slideLayout" Target="../slideLayouts/slideLayout240.xml"/><Relationship Id="rId46" Type="http://schemas.openxmlformats.org/officeDocument/2006/relationships/slideLayout" Target="../slideLayouts/slideLayout248.xml"/><Relationship Id="rId59" Type="http://schemas.openxmlformats.org/officeDocument/2006/relationships/slideLayout" Target="../slideLayouts/slideLayout261.xml"/><Relationship Id="rId20" Type="http://schemas.openxmlformats.org/officeDocument/2006/relationships/slideLayout" Target="../slideLayouts/slideLayout222.xml"/><Relationship Id="rId41" Type="http://schemas.openxmlformats.org/officeDocument/2006/relationships/slideLayout" Target="../slideLayouts/slideLayout243.xml"/><Relationship Id="rId54" Type="http://schemas.openxmlformats.org/officeDocument/2006/relationships/slideLayout" Target="../slideLayouts/slideLayout256.xml"/><Relationship Id="rId62" Type="http://schemas.openxmlformats.org/officeDocument/2006/relationships/theme" Target="../theme/theme6.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5" Type="http://schemas.openxmlformats.org/officeDocument/2006/relationships/slideLayout" Target="../slideLayouts/slideLayout217.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36" Type="http://schemas.openxmlformats.org/officeDocument/2006/relationships/slideLayout" Target="../slideLayouts/slideLayout238.xml"/><Relationship Id="rId49" Type="http://schemas.openxmlformats.org/officeDocument/2006/relationships/slideLayout" Target="../slideLayouts/slideLayout251.xml"/><Relationship Id="rId57" Type="http://schemas.openxmlformats.org/officeDocument/2006/relationships/slideLayout" Target="../slideLayouts/slideLayout259.xml"/><Relationship Id="rId10" Type="http://schemas.openxmlformats.org/officeDocument/2006/relationships/slideLayout" Target="../slideLayouts/slideLayout212.xml"/><Relationship Id="rId31" Type="http://schemas.openxmlformats.org/officeDocument/2006/relationships/slideLayout" Target="../slideLayouts/slideLayout233.xml"/><Relationship Id="rId44" Type="http://schemas.openxmlformats.org/officeDocument/2006/relationships/slideLayout" Target="../slideLayouts/slideLayout246.xml"/><Relationship Id="rId52" Type="http://schemas.openxmlformats.org/officeDocument/2006/relationships/slideLayout" Target="../slideLayouts/slideLayout254.xml"/><Relationship Id="rId60" Type="http://schemas.openxmlformats.org/officeDocument/2006/relationships/slideLayout" Target="../slideLayouts/slideLayout262.xml"/><Relationship Id="rId4" Type="http://schemas.openxmlformats.org/officeDocument/2006/relationships/slideLayout" Target="../slideLayouts/slideLayout206.xml"/><Relationship Id="rId9" Type="http://schemas.openxmlformats.org/officeDocument/2006/relationships/slideLayout" Target="../slideLayouts/slideLayout21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76.xml"/><Relationship Id="rId18" Type="http://schemas.openxmlformats.org/officeDocument/2006/relationships/slideLayout" Target="../slideLayouts/slideLayout281.xml"/><Relationship Id="rId26" Type="http://schemas.openxmlformats.org/officeDocument/2006/relationships/slideLayout" Target="../slideLayouts/slideLayout289.xml"/><Relationship Id="rId39" Type="http://schemas.openxmlformats.org/officeDocument/2006/relationships/theme" Target="../theme/theme7.xml"/><Relationship Id="rId21" Type="http://schemas.openxmlformats.org/officeDocument/2006/relationships/slideLayout" Target="../slideLayouts/slideLayout284.xml"/><Relationship Id="rId34" Type="http://schemas.openxmlformats.org/officeDocument/2006/relationships/slideLayout" Target="../slideLayouts/slideLayout297.xml"/><Relationship Id="rId7" Type="http://schemas.openxmlformats.org/officeDocument/2006/relationships/slideLayout" Target="../slideLayouts/slideLayout270.xml"/><Relationship Id="rId12" Type="http://schemas.openxmlformats.org/officeDocument/2006/relationships/slideLayout" Target="../slideLayouts/slideLayout275.xml"/><Relationship Id="rId17" Type="http://schemas.openxmlformats.org/officeDocument/2006/relationships/slideLayout" Target="../slideLayouts/slideLayout280.xml"/><Relationship Id="rId25" Type="http://schemas.openxmlformats.org/officeDocument/2006/relationships/slideLayout" Target="../slideLayouts/slideLayout288.xml"/><Relationship Id="rId33" Type="http://schemas.openxmlformats.org/officeDocument/2006/relationships/slideLayout" Target="../slideLayouts/slideLayout296.xml"/><Relationship Id="rId38" Type="http://schemas.openxmlformats.org/officeDocument/2006/relationships/slideLayout" Target="../slideLayouts/slideLayout301.xml"/><Relationship Id="rId2" Type="http://schemas.openxmlformats.org/officeDocument/2006/relationships/slideLayout" Target="../slideLayouts/slideLayout265.xml"/><Relationship Id="rId16" Type="http://schemas.openxmlformats.org/officeDocument/2006/relationships/slideLayout" Target="../slideLayouts/slideLayout279.xml"/><Relationship Id="rId20" Type="http://schemas.openxmlformats.org/officeDocument/2006/relationships/slideLayout" Target="../slideLayouts/slideLayout283.xml"/><Relationship Id="rId29" Type="http://schemas.openxmlformats.org/officeDocument/2006/relationships/slideLayout" Target="../slideLayouts/slideLayout292.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slideLayout" Target="../slideLayouts/slideLayout274.xml"/><Relationship Id="rId24" Type="http://schemas.openxmlformats.org/officeDocument/2006/relationships/slideLayout" Target="../slideLayouts/slideLayout287.xml"/><Relationship Id="rId32" Type="http://schemas.openxmlformats.org/officeDocument/2006/relationships/slideLayout" Target="../slideLayouts/slideLayout295.xml"/><Relationship Id="rId37" Type="http://schemas.openxmlformats.org/officeDocument/2006/relationships/slideLayout" Target="../slideLayouts/slideLayout300.xml"/><Relationship Id="rId40" Type="http://schemas.openxmlformats.org/officeDocument/2006/relationships/image" Target="../media/image34.png"/><Relationship Id="rId5" Type="http://schemas.openxmlformats.org/officeDocument/2006/relationships/slideLayout" Target="../slideLayouts/slideLayout268.xml"/><Relationship Id="rId15" Type="http://schemas.openxmlformats.org/officeDocument/2006/relationships/slideLayout" Target="../slideLayouts/slideLayout278.xml"/><Relationship Id="rId23" Type="http://schemas.openxmlformats.org/officeDocument/2006/relationships/slideLayout" Target="../slideLayouts/slideLayout286.xml"/><Relationship Id="rId28" Type="http://schemas.openxmlformats.org/officeDocument/2006/relationships/slideLayout" Target="../slideLayouts/slideLayout291.xml"/><Relationship Id="rId36" Type="http://schemas.openxmlformats.org/officeDocument/2006/relationships/slideLayout" Target="../slideLayouts/slideLayout299.xml"/><Relationship Id="rId10" Type="http://schemas.openxmlformats.org/officeDocument/2006/relationships/slideLayout" Target="../slideLayouts/slideLayout273.xml"/><Relationship Id="rId19" Type="http://schemas.openxmlformats.org/officeDocument/2006/relationships/slideLayout" Target="../slideLayouts/slideLayout282.xml"/><Relationship Id="rId31" Type="http://schemas.openxmlformats.org/officeDocument/2006/relationships/slideLayout" Target="../slideLayouts/slideLayout294.xml"/><Relationship Id="rId4" Type="http://schemas.openxmlformats.org/officeDocument/2006/relationships/slideLayout" Target="../slideLayouts/slideLayout267.xml"/><Relationship Id="rId9" Type="http://schemas.openxmlformats.org/officeDocument/2006/relationships/slideLayout" Target="../slideLayouts/slideLayout272.xml"/><Relationship Id="rId14" Type="http://schemas.openxmlformats.org/officeDocument/2006/relationships/slideLayout" Target="../slideLayouts/slideLayout277.xml"/><Relationship Id="rId22" Type="http://schemas.openxmlformats.org/officeDocument/2006/relationships/slideLayout" Target="../slideLayouts/slideLayout285.xml"/><Relationship Id="rId27" Type="http://schemas.openxmlformats.org/officeDocument/2006/relationships/slideLayout" Target="../slideLayouts/slideLayout290.xml"/><Relationship Id="rId30" Type="http://schemas.openxmlformats.org/officeDocument/2006/relationships/slideLayout" Target="../slideLayouts/slideLayout293.xml"/><Relationship Id="rId35" Type="http://schemas.openxmlformats.org/officeDocument/2006/relationships/slideLayout" Target="../slideLayouts/slideLayout298.xml"/><Relationship Id="rId8" Type="http://schemas.openxmlformats.org/officeDocument/2006/relationships/slideLayout" Target="../slideLayouts/slideLayout271.xml"/><Relationship Id="rId3" Type="http://schemas.openxmlformats.org/officeDocument/2006/relationships/slideLayout" Target="../slideLayouts/slideLayout2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81" tIns="89614" rIns="143381" bIns="89614"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8"/>
            <a:ext cx="11653521" cy="2075394"/>
          </a:xfrm>
          <a:prstGeom prst="rect">
            <a:avLst/>
          </a:prstGeom>
        </p:spPr>
        <p:txBody>
          <a:bodyPr vert="horz" wrap="square" lIns="143381" tIns="89614" rIns="143381" bIns="8961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34057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 id="2147483864" r:id="rId31"/>
    <p:sldLayoutId id="2147483865" r:id="rId32"/>
    <p:sldLayoutId id="2147483866" r:id="rId33"/>
    <p:sldLayoutId id="2147483867" r:id="rId34"/>
    <p:sldLayoutId id="2147483868" r:id="rId35"/>
    <p:sldLayoutId id="2147483869" r:id="rId36"/>
    <p:sldLayoutId id="2147483870" r:id="rId37"/>
    <p:sldLayoutId id="2147483871" r:id="rId38"/>
    <p:sldLayoutId id="2147483872" r:id="rId39"/>
    <p:sldLayoutId id="2147483873" r:id="rId40"/>
    <p:sldLayoutId id="2147483874" r:id="rId41"/>
    <p:sldLayoutId id="2147483875" r:id="rId42"/>
    <p:sldLayoutId id="2147483876" r:id="rId43"/>
    <p:sldLayoutId id="2147483877" r:id="rId44"/>
    <p:sldLayoutId id="2147483878" r:id="rId45"/>
    <p:sldLayoutId id="2147483879" r:id="rId46"/>
    <p:sldLayoutId id="2147483880" r:id="rId47"/>
    <p:sldLayoutId id="2147483881" r:id="rId48"/>
    <p:sldLayoutId id="2147483882" r:id="rId49"/>
    <p:sldLayoutId id="2147483883" r:id="rId50"/>
    <p:sldLayoutId id="2147483884" r:id="rId51"/>
  </p:sldLayoutIdLst>
  <p:transition>
    <p:fade/>
  </p:transition>
  <p:timing>
    <p:tnLst>
      <p:par>
        <p:cTn id="1" dur="indefinite" restart="never" nodeType="tmRoot"/>
      </p:par>
    </p:tnLst>
  </p:timing>
  <p:txStyles>
    <p:titleStyle>
      <a:lvl1pPr algn="l" defTabSz="914109"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9" rtl="0" eaLnBrk="1" latinLnBrk="0" hangingPunct="1">
        <a:defRPr sz="1800" kern="1200">
          <a:solidFill>
            <a:schemeClr val="tx1"/>
          </a:solidFill>
          <a:latin typeface="+mn-lt"/>
          <a:ea typeface="+mn-ea"/>
          <a:cs typeface="+mn-cs"/>
        </a:defRPr>
      </a:lvl1pPr>
      <a:lvl2pPr marL="457054" algn="l" defTabSz="914109" rtl="0" eaLnBrk="1" latinLnBrk="0" hangingPunct="1">
        <a:defRPr sz="1800" kern="1200">
          <a:solidFill>
            <a:schemeClr val="tx1"/>
          </a:solidFill>
          <a:latin typeface="+mn-lt"/>
          <a:ea typeface="+mn-ea"/>
          <a:cs typeface="+mn-cs"/>
        </a:defRPr>
      </a:lvl2pPr>
      <a:lvl3pPr marL="914109" algn="l" defTabSz="914109" rtl="0" eaLnBrk="1" latinLnBrk="0" hangingPunct="1">
        <a:defRPr sz="1800" kern="1200">
          <a:solidFill>
            <a:schemeClr val="tx1"/>
          </a:solidFill>
          <a:latin typeface="+mn-lt"/>
          <a:ea typeface="+mn-ea"/>
          <a:cs typeface="+mn-cs"/>
        </a:defRPr>
      </a:lvl3pPr>
      <a:lvl4pPr marL="1371163" algn="l" defTabSz="914109" rtl="0" eaLnBrk="1" latinLnBrk="0" hangingPunct="1">
        <a:defRPr sz="1800" kern="1200">
          <a:solidFill>
            <a:schemeClr val="tx1"/>
          </a:solidFill>
          <a:latin typeface="+mn-lt"/>
          <a:ea typeface="+mn-ea"/>
          <a:cs typeface="+mn-cs"/>
        </a:defRPr>
      </a:lvl4pPr>
      <a:lvl5pPr marL="1828218" algn="l" defTabSz="914109" rtl="0" eaLnBrk="1" latinLnBrk="0" hangingPunct="1">
        <a:defRPr sz="1800" kern="1200">
          <a:solidFill>
            <a:schemeClr val="tx1"/>
          </a:solidFill>
          <a:latin typeface="+mn-lt"/>
          <a:ea typeface="+mn-ea"/>
          <a:cs typeface="+mn-cs"/>
        </a:defRPr>
      </a:lvl5pPr>
      <a:lvl6pPr marL="2285273" algn="l" defTabSz="914109" rtl="0" eaLnBrk="1" latinLnBrk="0" hangingPunct="1">
        <a:defRPr sz="1800" kern="1200">
          <a:solidFill>
            <a:schemeClr val="tx1"/>
          </a:solidFill>
          <a:latin typeface="+mn-lt"/>
          <a:ea typeface="+mn-ea"/>
          <a:cs typeface="+mn-cs"/>
        </a:defRPr>
      </a:lvl6pPr>
      <a:lvl7pPr marL="2742327" algn="l" defTabSz="914109" rtl="0" eaLnBrk="1" latinLnBrk="0" hangingPunct="1">
        <a:defRPr sz="1800" kern="1200">
          <a:solidFill>
            <a:schemeClr val="tx1"/>
          </a:solidFill>
          <a:latin typeface="+mn-lt"/>
          <a:ea typeface="+mn-ea"/>
          <a:cs typeface="+mn-cs"/>
        </a:defRPr>
      </a:lvl7pPr>
      <a:lvl8pPr marL="3199383" algn="l" defTabSz="914109" rtl="0" eaLnBrk="1" latinLnBrk="0" hangingPunct="1">
        <a:defRPr sz="1800" kern="1200">
          <a:solidFill>
            <a:schemeClr val="tx1"/>
          </a:solidFill>
          <a:latin typeface="+mn-lt"/>
          <a:ea typeface="+mn-ea"/>
          <a:cs typeface="+mn-cs"/>
        </a:defRPr>
      </a:lvl8pPr>
      <a:lvl9pPr marL="3656439" algn="l" defTabSz="9141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a:gradFill>
                  <a:gsLst>
                    <a:gs pos="2239">
                      <a:srgbClr val="505050"/>
                    </a:gs>
                    <a:gs pos="11940">
                      <a:srgbClr val="505050"/>
                    </a:gs>
                  </a:gsLst>
                  <a:lin ang="5400000" scaled="0"/>
                </a:gradFill>
              </a:rPr>
              <a:pPr defTabSz="914192"/>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93820366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Lst>
  <p:transition>
    <p:fade/>
  </p:transition>
  <p:timing>
    <p:tnLst>
      <p:par>
        <p:cTn id="1" dur="indefinite" restart="never" nodeType="tmRoot"/>
      </p:par>
    </p:tnLst>
  </p:timing>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39">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3">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guide id="23">
          <p15:clr>
            <a:srgbClr val="F26B43"/>
          </p15:clr>
        </p15:guide>
        <p15:guide id="24" pos="7834">
          <p15:clr>
            <a:srgbClr val="F26B43"/>
          </p15:clr>
        </p15:guide>
        <p15:guide id="25" orient="horz" pos="4406">
          <p15:clr>
            <a:srgbClr val="F26B43"/>
          </p15:clr>
        </p15:guide>
        <p15:guide id="26" orient="horz">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5586385"/>
      </p:ext>
    </p:extLst>
  </p:cSld>
  <p:clrMap bg1="dk1" tx1="lt1" bg2="dk2" tx2="lt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50" r:id="rId29"/>
    <p:sldLayoutId id="2147483662" r:id="rId30"/>
    <p:sldLayoutId id="2147483663" r:id="rId31"/>
    <p:sldLayoutId id="2147483664" r:id="rId32"/>
    <p:sldLayoutId id="2147483665" r:id="rId33"/>
    <p:sldLayoutId id="2147483666" r:id="rId34"/>
    <p:sldLayoutId id="2147483667" r:id="rId35"/>
    <p:sldLayoutId id="2147483668" r:id="rId36"/>
    <p:sldLayoutId id="2147483669" r:id="rId37"/>
    <p:sldLayoutId id="2147483670" r:id="rId38"/>
    <p:sldLayoutId id="2147483671" r:id="rId39"/>
    <p:sldLayoutId id="2147483672" r:id="rId40"/>
    <p:sldLayoutId id="2147483673" r:id="rId41"/>
    <p:sldLayoutId id="2147483674" r:id="rId42"/>
    <p:sldLayoutId id="2147483675" r:id="rId43"/>
    <p:sldLayoutId id="2147483676" r:id="rId44"/>
    <p:sldLayoutId id="2147483677" r:id="rId45"/>
    <p:sldLayoutId id="2147483678" r:id="rId46"/>
    <p:sldLayoutId id="2147483679" r:id="rId47"/>
    <p:sldLayoutId id="2147483680" r:id="rId48"/>
    <p:sldLayoutId id="2147483682" r:id="rId49"/>
    <p:sldLayoutId id="2147483685" r:id="rId50"/>
    <p:sldLayoutId id="2147483686" r:id="rId51"/>
    <p:sldLayoutId id="2147483687" r:id="rId52"/>
    <p:sldLayoutId id="2147483688" r:id="rId53"/>
    <p:sldLayoutId id="2147483689" r:id="rId54"/>
    <p:sldLayoutId id="2147483694" r:id="rId55"/>
    <p:sldLayoutId id="2147483695" r:id="rId56"/>
    <p:sldLayoutId id="2147483697" r:id="rId57"/>
    <p:sldLayoutId id="2147483831" r:id="rId58"/>
    <p:sldLayoutId id="2147483722" r:id="rId59"/>
    <p:sldLayoutId id="2147483832" r:id="rId60"/>
    <p:sldLayoutId id="2147484111" r:id="rId61"/>
    <p:sldLayoutId id="2147484113" r:id="rId62"/>
    <p:sldLayoutId id="2147484114" r:id="rId63"/>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76035883"/>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5" r:id="rId21"/>
    <p:sldLayoutId id="2147483976" r:id="rId22"/>
    <p:sldLayoutId id="2147483977" r:id="rId23"/>
    <p:sldLayoutId id="2147483978" r:id="rId24"/>
    <p:sldLayoutId id="2147483979" r:id="rId25"/>
    <p:sldLayoutId id="2147483980" r:id="rId26"/>
    <p:sldLayoutId id="2147483981" r:id="rId27"/>
    <p:sldLayoutId id="2147483982" r:id="rId28"/>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306561"/>
            <a:ext cx="11655840" cy="88106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204636"/>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89714"/>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89714"/>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lang="en-US" smtClean="0">
                <a:gradFill>
                  <a:gsLst>
                    <a:gs pos="2239">
                      <a:srgbClr val="505050"/>
                    </a:gs>
                    <a:gs pos="11940">
                      <a:srgbClr val="505050"/>
                    </a:gs>
                  </a:gsLst>
                  <a:lin ang="5400000" scaled="0"/>
                </a:gradFill>
              </a:rPr>
              <a:pPr defTabSz="914192"/>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979381678"/>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 id="2147484000" r:id="rId17"/>
    <p:sldLayoutId id="2147484001" r:id="rId18"/>
    <p:sldLayoutId id="2147484002" r:id="rId19"/>
    <p:sldLayoutId id="2147484003" r:id="rId20"/>
    <p:sldLayoutId id="2147484004" r:id="rId21"/>
    <p:sldLayoutId id="2147484005" r:id="rId22"/>
    <p:sldLayoutId id="2147484006" r:id="rId23"/>
    <p:sldLayoutId id="2147484007" r:id="rId24"/>
    <p:sldLayoutId id="2147484008" r:id="rId25"/>
    <p:sldLayoutId id="2147484009" r:id="rId26"/>
  </p:sldLayoutIdLst>
  <p:transition>
    <p:fade/>
  </p:transition>
  <p:timing>
    <p:tnLst>
      <p:par>
        <p:cTn id="1" dur="indefinite" restart="never" nodeType="tmRoot"/>
      </p:par>
    </p:tnLst>
  </p:timing>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3"/>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10534963"/>
      </p:ext>
    </p:extLst>
  </p:cSld>
  <p:clrMap bg1="dk1" tx1="lt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 id="2147484035" r:id="rId25"/>
    <p:sldLayoutId id="2147484036" r:id="rId26"/>
    <p:sldLayoutId id="2147484037" r:id="rId27"/>
    <p:sldLayoutId id="2147484038" r:id="rId28"/>
    <p:sldLayoutId id="2147484039" r:id="rId29"/>
    <p:sldLayoutId id="2147484040" r:id="rId30"/>
    <p:sldLayoutId id="2147484041" r:id="rId31"/>
    <p:sldLayoutId id="2147484042" r:id="rId32"/>
    <p:sldLayoutId id="2147484043" r:id="rId33"/>
    <p:sldLayoutId id="2147484044" r:id="rId34"/>
    <p:sldLayoutId id="2147484045" r:id="rId35"/>
    <p:sldLayoutId id="2147484046" r:id="rId36"/>
    <p:sldLayoutId id="2147484047" r:id="rId37"/>
    <p:sldLayoutId id="2147484048" r:id="rId38"/>
    <p:sldLayoutId id="2147484049" r:id="rId39"/>
    <p:sldLayoutId id="2147484050" r:id="rId40"/>
    <p:sldLayoutId id="2147484051" r:id="rId41"/>
    <p:sldLayoutId id="2147484052" r:id="rId42"/>
    <p:sldLayoutId id="2147484053" r:id="rId43"/>
    <p:sldLayoutId id="2147484054" r:id="rId44"/>
    <p:sldLayoutId id="2147484055" r:id="rId45"/>
    <p:sldLayoutId id="2147484056" r:id="rId46"/>
    <p:sldLayoutId id="2147484057" r:id="rId47"/>
    <p:sldLayoutId id="2147484058" r:id="rId48"/>
    <p:sldLayoutId id="2147484059" r:id="rId49"/>
    <p:sldLayoutId id="2147484060" r:id="rId50"/>
    <p:sldLayoutId id="2147484061" r:id="rId51"/>
    <p:sldLayoutId id="2147484062" r:id="rId52"/>
    <p:sldLayoutId id="2147484063" r:id="rId53"/>
    <p:sldLayoutId id="2147484064" r:id="rId54"/>
    <p:sldLayoutId id="2147484065" r:id="rId55"/>
    <p:sldLayoutId id="2147484066" r:id="rId56"/>
    <p:sldLayoutId id="2147484067" r:id="rId57"/>
    <p:sldLayoutId id="2147484068" r:id="rId58"/>
    <p:sldLayoutId id="2147484069" r:id="rId59"/>
    <p:sldLayoutId id="2147484070" r:id="rId60"/>
    <p:sldLayoutId id="2147484071" r:id="rId61"/>
  </p:sldLayoutIdLst>
  <p:transition>
    <p:fade/>
  </p:transition>
  <p:timing>
    <p:tnLst>
      <p:par>
        <p:cTn id="1" dur="indefinite" restart="never" nodeType="tmRoot"/>
      </p:par>
    </p:tnLst>
  </p:timing>
  <p:txStyles>
    <p:titleStyle>
      <a:lvl1pPr algn="l" defTabSz="91411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36" marR="0" indent="-236483"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24"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60"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95"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824"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85"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94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00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17" rtl="0" eaLnBrk="1" latinLnBrk="0" hangingPunct="1">
        <a:defRPr sz="1765" kern="1200">
          <a:solidFill>
            <a:schemeClr val="tx1"/>
          </a:solidFill>
          <a:latin typeface="+mn-lt"/>
          <a:ea typeface="+mn-ea"/>
          <a:cs typeface="+mn-cs"/>
        </a:defRPr>
      </a:lvl1pPr>
      <a:lvl2pPr marL="457059" algn="l" defTabSz="914117" rtl="0" eaLnBrk="1" latinLnBrk="0" hangingPunct="1">
        <a:defRPr sz="1765" kern="1200">
          <a:solidFill>
            <a:schemeClr val="tx1"/>
          </a:solidFill>
          <a:latin typeface="+mn-lt"/>
          <a:ea typeface="+mn-ea"/>
          <a:cs typeface="+mn-cs"/>
        </a:defRPr>
      </a:lvl2pPr>
      <a:lvl3pPr marL="914117" algn="l" defTabSz="914117" rtl="0" eaLnBrk="1" latinLnBrk="0" hangingPunct="1">
        <a:defRPr sz="1765" kern="1200">
          <a:solidFill>
            <a:schemeClr val="tx1"/>
          </a:solidFill>
          <a:latin typeface="+mn-lt"/>
          <a:ea typeface="+mn-ea"/>
          <a:cs typeface="+mn-cs"/>
        </a:defRPr>
      </a:lvl3pPr>
      <a:lvl4pPr marL="1371178" algn="l" defTabSz="914117" rtl="0" eaLnBrk="1" latinLnBrk="0" hangingPunct="1">
        <a:defRPr sz="1765" kern="1200">
          <a:solidFill>
            <a:schemeClr val="tx1"/>
          </a:solidFill>
          <a:latin typeface="+mn-lt"/>
          <a:ea typeface="+mn-ea"/>
          <a:cs typeface="+mn-cs"/>
        </a:defRPr>
      </a:lvl4pPr>
      <a:lvl5pPr marL="1828236" algn="l" defTabSz="914117" rtl="0" eaLnBrk="1" latinLnBrk="0" hangingPunct="1">
        <a:defRPr sz="1765" kern="1200">
          <a:solidFill>
            <a:schemeClr val="tx1"/>
          </a:solidFill>
          <a:latin typeface="+mn-lt"/>
          <a:ea typeface="+mn-ea"/>
          <a:cs typeface="+mn-cs"/>
        </a:defRPr>
      </a:lvl5pPr>
      <a:lvl6pPr marL="2285297" algn="l" defTabSz="914117" rtl="0" eaLnBrk="1" latinLnBrk="0" hangingPunct="1">
        <a:defRPr sz="1765" kern="1200">
          <a:solidFill>
            <a:schemeClr val="tx1"/>
          </a:solidFill>
          <a:latin typeface="+mn-lt"/>
          <a:ea typeface="+mn-ea"/>
          <a:cs typeface="+mn-cs"/>
        </a:defRPr>
      </a:lvl6pPr>
      <a:lvl7pPr marL="2742354" algn="l" defTabSz="914117" rtl="0" eaLnBrk="1" latinLnBrk="0" hangingPunct="1">
        <a:defRPr sz="1765" kern="1200">
          <a:solidFill>
            <a:schemeClr val="tx1"/>
          </a:solidFill>
          <a:latin typeface="+mn-lt"/>
          <a:ea typeface="+mn-ea"/>
          <a:cs typeface="+mn-cs"/>
        </a:defRPr>
      </a:lvl7pPr>
      <a:lvl8pPr marL="3199415" algn="l" defTabSz="914117" rtl="0" eaLnBrk="1" latinLnBrk="0" hangingPunct="1">
        <a:defRPr sz="1765" kern="1200">
          <a:solidFill>
            <a:schemeClr val="tx1"/>
          </a:solidFill>
          <a:latin typeface="+mn-lt"/>
          <a:ea typeface="+mn-ea"/>
          <a:cs typeface="+mn-cs"/>
        </a:defRPr>
      </a:lvl8pPr>
      <a:lvl9pPr marL="3656474" algn="l" defTabSz="91411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3" y="1189179"/>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541148786"/>
      </p:ext>
    </p:extLst>
  </p:cSld>
  <p:clrMap bg1="dk1" tx1="lt1" bg2="dk2"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 id="2147484090" r:id="rId18"/>
    <p:sldLayoutId id="2147484091" r:id="rId19"/>
    <p:sldLayoutId id="2147484092" r:id="rId20"/>
    <p:sldLayoutId id="2147484093" r:id="rId21"/>
    <p:sldLayoutId id="2147484094" r:id="rId22"/>
    <p:sldLayoutId id="2147484095" r:id="rId23"/>
    <p:sldLayoutId id="2147484096" r:id="rId24"/>
    <p:sldLayoutId id="2147484097" r:id="rId25"/>
    <p:sldLayoutId id="2147484098" r:id="rId26"/>
    <p:sldLayoutId id="2147484099" r:id="rId27"/>
    <p:sldLayoutId id="2147484100" r:id="rId28"/>
    <p:sldLayoutId id="2147484101" r:id="rId29"/>
    <p:sldLayoutId id="2147484102" r:id="rId30"/>
    <p:sldLayoutId id="2147484103" r:id="rId31"/>
    <p:sldLayoutId id="2147484104" r:id="rId32"/>
    <p:sldLayoutId id="2147484105" r:id="rId33"/>
    <p:sldLayoutId id="2147484106" r:id="rId34"/>
    <p:sldLayoutId id="2147484107" r:id="rId35"/>
    <p:sldLayoutId id="2147484108" r:id="rId36"/>
    <p:sldLayoutId id="2147484109" r:id="rId37"/>
    <p:sldLayoutId id="2147484110" r:id="rId38"/>
  </p:sldLayoutIdLst>
  <p:transition>
    <p:fade/>
  </p:transition>
  <p:timing>
    <p:tnLst>
      <p:par>
        <p:cTn id="1" dur="indefinite" restart="never" nodeType="tmRoot"/>
      </p:par>
    </p:tnLst>
  </p:timing>
  <p:txStyles>
    <p:titleStyle>
      <a:lvl1pPr algn="l" defTabSz="913942"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9" marR="0" indent="-335989"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26" marR="0" indent="-236438"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3973"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7966"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1959"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341"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31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8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257"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42" rtl="0" eaLnBrk="1" latinLnBrk="0" hangingPunct="1">
        <a:defRPr sz="1765" kern="1200">
          <a:solidFill>
            <a:schemeClr val="tx1"/>
          </a:solidFill>
          <a:latin typeface="+mn-lt"/>
          <a:ea typeface="+mn-ea"/>
          <a:cs typeface="+mn-cs"/>
        </a:defRPr>
      </a:lvl1pPr>
      <a:lvl2pPr marL="456971" algn="l" defTabSz="913942" rtl="0" eaLnBrk="1" latinLnBrk="0" hangingPunct="1">
        <a:defRPr sz="1765" kern="1200">
          <a:solidFill>
            <a:schemeClr val="tx1"/>
          </a:solidFill>
          <a:latin typeface="+mn-lt"/>
          <a:ea typeface="+mn-ea"/>
          <a:cs typeface="+mn-cs"/>
        </a:defRPr>
      </a:lvl2pPr>
      <a:lvl3pPr marL="913942" algn="l" defTabSz="913942" rtl="0" eaLnBrk="1" latinLnBrk="0" hangingPunct="1">
        <a:defRPr sz="1765" kern="1200">
          <a:solidFill>
            <a:schemeClr val="tx1"/>
          </a:solidFill>
          <a:latin typeface="+mn-lt"/>
          <a:ea typeface="+mn-ea"/>
          <a:cs typeface="+mn-cs"/>
        </a:defRPr>
      </a:lvl3pPr>
      <a:lvl4pPr marL="1370914" algn="l" defTabSz="913942" rtl="0" eaLnBrk="1" latinLnBrk="0" hangingPunct="1">
        <a:defRPr sz="1765" kern="1200">
          <a:solidFill>
            <a:schemeClr val="tx1"/>
          </a:solidFill>
          <a:latin typeface="+mn-lt"/>
          <a:ea typeface="+mn-ea"/>
          <a:cs typeface="+mn-cs"/>
        </a:defRPr>
      </a:lvl4pPr>
      <a:lvl5pPr marL="1827885" algn="l" defTabSz="913942" rtl="0" eaLnBrk="1" latinLnBrk="0" hangingPunct="1">
        <a:defRPr sz="1765" kern="1200">
          <a:solidFill>
            <a:schemeClr val="tx1"/>
          </a:solidFill>
          <a:latin typeface="+mn-lt"/>
          <a:ea typeface="+mn-ea"/>
          <a:cs typeface="+mn-cs"/>
        </a:defRPr>
      </a:lvl5pPr>
      <a:lvl6pPr marL="2284858" algn="l" defTabSz="913942" rtl="0" eaLnBrk="1" latinLnBrk="0" hangingPunct="1">
        <a:defRPr sz="1765" kern="1200">
          <a:solidFill>
            <a:schemeClr val="tx1"/>
          </a:solidFill>
          <a:latin typeface="+mn-lt"/>
          <a:ea typeface="+mn-ea"/>
          <a:cs typeface="+mn-cs"/>
        </a:defRPr>
      </a:lvl6pPr>
      <a:lvl7pPr marL="2741828" algn="l" defTabSz="913942" rtl="0" eaLnBrk="1" latinLnBrk="0" hangingPunct="1">
        <a:defRPr sz="1765" kern="1200">
          <a:solidFill>
            <a:schemeClr val="tx1"/>
          </a:solidFill>
          <a:latin typeface="+mn-lt"/>
          <a:ea typeface="+mn-ea"/>
          <a:cs typeface="+mn-cs"/>
        </a:defRPr>
      </a:lvl7pPr>
      <a:lvl8pPr marL="3198800" algn="l" defTabSz="913942" rtl="0" eaLnBrk="1" latinLnBrk="0" hangingPunct="1">
        <a:defRPr sz="1765" kern="1200">
          <a:solidFill>
            <a:schemeClr val="tx1"/>
          </a:solidFill>
          <a:latin typeface="+mn-lt"/>
          <a:ea typeface="+mn-ea"/>
          <a:cs typeface="+mn-cs"/>
        </a:defRPr>
      </a:lvl8pPr>
      <a:lvl9pPr marL="3655772" algn="l" defTabSz="91394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1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7.xml"/><Relationship Id="rId1" Type="http://schemas.openxmlformats.org/officeDocument/2006/relationships/slideLayout" Target="../slideLayouts/slideLayout9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3.xml"/><Relationship Id="rId1" Type="http://schemas.openxmlformats.org/officeDocument/2006/relationships/customXml" Target="../../customXml/item17.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0.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1.xml"/><Relationship Id="rId1" Type="http://schemas.openxmlformats.org/officeDocument/2006/relationships/customXml" Target="../../customXml/item6.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4.xml"/><Relationship Id="rId2" Type="http://schemas.openxmlformats.org/officeDocument/2006/relationships/customXml" Target="../../customXml/item1.xml"/><Relationship Id="rId1" Type="http://schemas.openxmlformats.org/officeDocument/2006/relationships/customXml" Target="../../customXml/item14.xml"/><Relationship Id="rId5" Type="http://schemas.openxmlformats.org/officeDocument/2006/relationships/image" Target="../media/image35.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8.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8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8.xml"/></Relationships>
</file>

<file path=ppt/slides/_rels/slide23.xml.rels><?xml version="1.0" encoding="UTF-8" standalone="yes"?>
<Relationships xmlns="http://schemas.openxmlformats.org/package/2006/relationships"><Relationship Id="rId3" Type="http://schemas.openxmlformats.org/officeDocument/2006/relationships/hyperlink" Target="http://javascript.crockford.com/" TargetMode="External"/><Relationship Id="rId2" Type="http://schemas.openxmlformats.org/officeDocument/2006/relationships/notesSlide" Target="../notesSlides/notesSlide19.xml"/><Relationship Id="rId1" Type="http://schemas.openxmlformats.org/officeDocument/2006/relationships/slideLayout" Target="../slideLayouts/slideLayout88.xml"/><Relationship Id="rId4" Type="http://schemas.openxmlformats.org/officeDocument/2006/relationships/hyperlink" Target="http://www.ecma-international.org/publications/files/ecma-st/ECMA-262.pdf"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1.xml"/></Relationships>
</file>

<file path=ppt/slides/_rels/slide2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14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4.xml"/><Relationship Id="rId1" Type="http://schemas.openxmlformats.org/officeDocument/2006/relationships/customXml" Target="../../customXml/item5.xml"/><Relationship Id="rId4" Type="http://schemas.openxmlformats.org/officeDocument/2006/relationships/image" Target="../media/image35.png"/></Relationships>
</file>

<file path=ppt/slides/_rels/slide30.xml.rels><?xml version="1.0" encoding="UTF-8" standalone="yes"?>
<Relationships xmlns="http://schemas.openxmlformats.org/package/2006/relationships"><Relationship Id="rId3" Type="http://schemas.openxmlformats.org/officeDocument/2006/relationships/hyperlink" Target="https://resources.azure.com/" TargetMode="External"/><Relationship Id="rId2" Type="http://schemas.openxmlformats.org/officeDocument/2006/relationships/notesSlide" Target="../notesSlides/notesSlide25.xml"/><Relationship Id="rId1" Type="http://schemas.openxmlformats.org/officeDocument/2006/relationships/slideLayout" Target="../slideLayouts/slideLayout8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3.xml"/><Relationship Id="rId1" Type="http://schemas.openxmlformats.org/officeDocument/2006/relationships/customXml" Target="../../customXml/item8.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1.xml"/><Relationship Id="rId1" Type="http://schemas.openxmlformats.org/officeDocument/2006/relationships/customXml" Target="../../customXml/item11.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91.xml"/><Relationship Id="rId4" Type="http://schemas.openxmlformats.org/officeDocument/2006/relationships/image" Target="../media/image46.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1.xml"/><Relationship Id="rId1" Type="http://schemas.openxmlformats.org/officeDocument/2006/relationships/customXml" Target="../../customXml/item15.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3.xml"/><Relationship Id="rId1" Type="http://schemas.openxmlformats.org/officeDocument/2006/relationships/customXml" Target="../../customXml/item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4.xml"/><Relationship Id="rId2" Type="http://schemas.openxmlformats.org/officeDocument/2006/relationships/customXml" Target="../../customXml/item13.xml"/><Relationship Id="rId1" Type="http://schemas.openxmlformats.org/officeDocument/2006/relationships/customXml" Target="../../customXml/item3.xml"/><Relationship Id="rId4" Type="http://schemas.openxmlformats.org/officeDocument/2006/relationships/image" Target="../media/image35.png"/></Relationships>
</file>

<file path=ppt/slides/_rels/slide4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5.xml"/><Relationship Id="rId1" Type="http://schemas.openxmlformats.org/officeDocument/2006/relationships/slideLayout" Target="../slideLayouts/slideLayout91.xml"/></Relationships>
</file>

<file path=ppt/slides/_rels/slide4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6.xml"/><Relationship Id="rId1" Type="http://schemas.openxmlformats.org/officeDocument/2006/relationships/slideLayout" Target="../slideLayouts/slideLayout9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1.xml"/></Relationships>
</file>

<file path=ppt/slides/_rels/slide4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9.xml"/><Relationship Id="rId1" Type="http://schemas.openxmlformats.org/officeDocument/2006/relationships/slideLayout" Target="../slideLayouts/slideLayout9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1.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9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03.xml"/><Relationship Id="rId1" Type="http://schemas.openxmlformats.org/officeDocument/2006/relationships/customXml" Target="../../customXml/item16.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03.xml"/><Relationship Id="rId1" Type="http://schemas.openxmlformats.org/officeDocument/2006/relationships/customXml" Target="../../customXml/item18.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14.xml"/><Relationship Id="rId1" Type="http://schemas.openxmlformats.org/officeDocument/2006/relationships/customXml" Target="../../customXml/item9.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88.xml"/><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536565" y="528610"/>
            <a:ext cx="1744355" cy="373719"/>
          </a:xfrm>
          <a:prstGeom prst="rect">
            <a:avLst/>
          </a:prstGeom>
        </p:spPr>
      </p:pic>
      <p:sp>
        <p:nvSpPr>
          <p:cNvPr id="10" name="Title 1"/>
          <p:cNvSpPr txBox="1">
            <a:spLocks/>
          </p:cNvSpPr>
          <p:nvPr/>
        </p:nvSpPr>
        <p:spPr>
          <a:xfrm>
            <a:off x="460365" y="2545024"/>
            <a:ext cx="10414112" cy="2872549"/>
          </a:xfrm>
          <a:prstGeom prst="rect">
            <a:avLst/>
          </a:prstGeom>
        </p:spPr>
        <p:txBody>
          <a:bodyPr vert="horz" wrap="square" lIns="0" tIns="91440" rIns="0" bIns="91440" rtlCol="0" anchor="t">
            <a:noAutofit/>
          </a:bodyPr>
          <a:lstStyle>
            <a:lvl1pPr algn="l" defTabSz="914293" rtl="0" eaLnBrk="1" latinLnBrk="0" hangingPunct="1">
              <a:lnSpc>
                <a:spcPct val="90000"/>
              </a:lnSpc>
              <a:spcBef>
                <a:spcPct val="0"/>
              </a:spcBef>
              <a:buNone/>
              <a:defRPr lang="en-US" sz="450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smtClean="0">
                <a:solidFill>
                  <a:srgbClr val="FFFFFF"/>
                </a:solidFill>
              </a:rPr>
              <a:t>Azure Resource Manager</a:t>
            </a:r>
          </a:p>
          <a:p>
            <a:r>
              <a:rPr lang="nb-NO" sz="4800" dirty="0" smtClean="0">
                <a:solidFill>
                  <a:srgbClr val="FFFFFF"/>
                </a:solidFill>
              </a:rPr>
              <a:t>Inside-Out</a:t>
            </a:r>
            <a:endParaRPr lang="en-US" sz="4800" dirty="0" smtClean="0">
              <a:solidFill>
                <a:srgbClr val="FFFFFF"/>
              </a:solidFill>
            </a:endParaRPr>
          </a:p>
          <a:p>
            <a:endParaRPr lang="en-US" sz="4800" dirty="0" smtClean="0">
              <a:solidFill>
                <a:srgbClr val="FFFFFF"/>
              </a:solidFill>
            </a:endParaRPr>
          </a:p>
          <a:p>
            <a:endParaRPr lang="en-US" sz="4400" dirty="0">
              <a:solidFill>
                <a:srgbClr val="FFFFFF"/>
              </a:solidFill>
            </a:endParaRPr>
          </a:p>
          <a:p>
            <a:r>
              <a:rPr lang="en-US" sz="3200" dirty="0" smtClean="0">
                <a:solidFill>
                  <a:srgbClr val="FFFFFF"/>
                </a:solidFill>
              </a:rPr>
              <a:t>&lt;speaker&gt;</a:t>
            </a:r>
            <a:endParaRPr lang="en-US" sz="3600" dirty="0">
              <a:solidFill>
                <a:srgbClr val="FFFFFF"/>
              </a:solidFill>
            </a:endParaRPr>
          </a:p>
        </p:txBody>
      </p:sp>
    </p:spTree>
    <p:extLst>
      <p:ext uri="{BB962C8B-B14F-4D97-AF65-F5344CB8AC3E}">
        <p14:creationId xmlns:p14="http://schemas.microsoft.com/office/powerpoint/2010/main" val="373598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346294" y="440918"/>
            <a:ext cx="9651169" cy="597616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10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idx="4294967295"/>
          </p:nvPr>
        </p:nvSpPr>
        <p:spPr>
          <a:xfrm>
            <a:off x="300363" y="1336153"/>
            <a:ext cx="2165765" cy="3023444"/>
          </a:xfrm>
          <a:prstGeom prst="rect">
            <a:avLst/>
          </a:prstGeom>
        </p:spPr>
        <p:txBody>
          <a:bodyPr>
            <a:noAutofit/>
          </a:bodyPr>
          <a:lstStyle/>
          <a:p>
            <a:pPr marL="0" indent="0">
              <a:buNone/>
            </a:pPr>
            <a:r>
              <a:rPr lang="en-US" sz="2400" dirty="0">
                <a:cs typeface="Segoe UI Light" panose="020B0502040204020203" pitchFamily="34" charset="0"/>
              </a:rPr>
              <a:t>Consistent Management Layer</a:t>
            </a:r>
            <a:endParaRPr lang="en-US" sz="1800" dirty="0">
              <a:cs typeface="Segoe UI Light" panose="020B0502040204020203" pitchFamily="34" charset="0"/>
            </a:endParaRPr>
          </a:p>
        </p:txBody>
      </p:sp>
      <p:grpSp>
        <p:nvGrpSpPr>
          <p:cNvPr id="1196" name="Group 1195"/>
          <p:cNvGrpSpPr/>
          <p:nvPr/>
        </p:nvGrpSpPr>
        <p:grpSpPr>
          <a:xfrm>
            <a:off x="2555559" y="611431"/>
            <a:ext cx="9264279" cy="5521363"/>
            <a:chOff x="2805240" y="470794"/>
            <a:chExt cx="9450047" cy="5632077"/>
          </a:xfrm>
        </p:grpSpPr>
        <p:pic>
          <p:nvPicPr>
            <p:cNvPr id="460" name="Picture 459"/>
            <p:cNvPicPr>
              <a:picLocks noChangeAspect="1"/>
            </p:cNvPicPr>
            <p:nvPr/>
          </p:nvPicPr>
          <p:blipFill>
            <a:blip r:embed="rId3"/>
            <a:stretch>
              <a:fillRect/>
            </a:stretch>
          </p:blipFill>
          <p:spPr>
            <a:xfrm>
              <a:off x="2805240" y="470794"/>
              <a:ext cx="9450047" cy="5632077"/>
            </a:xfrm>
            <a:prstGeom prst="rect">
              <a:avLst/>
            </a:prstGeom>
          </p:spPr>
        </p:pic>
        <p:sp>
          <p:nvSpPr>
            <p:cNvPr id="1195" name="Rectangle 1194"/>
            <p:cNvSpPr/>
            <p:nvPr/>
          </p:nvSpPr>
          <p:spPr>
            <a:xfrm>
              <a:off x="2860952" y="1573117"/>
              <a:ext cx="3837607" cy="202920"/>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68" b="1" cap="all" dirty="0"/>
                <a:t>Azure Resource Manager API</a:t>
              </a:r>
            </a:p>
          </p:txBody>
        </p:sp>
      </p:grpSp>
    </p:spTree>
    <p:extLst>
      <p:ext uri="{BB962C8B-B14F-4D97-AF65-F5344CB8AC3E}">
        <p14:creationId xmlns:p14="http://schemas.microsoft.com/office/powerpoint/2010/main" val="186066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3116815"/>
          </a:xfrm>
        </p:spPr>
        <p:txBody>
          <a:bodyPr/>
          <a:lstStyle/>
          <a:p>
            <a:r>
              <a:rPr lang="en-US" dirty="0" smtClean="0"/>
              <a:t>Demo:</a:t>
            </a:r>
            <a:br>
              <a:rPr lang="en-US" dirty="0" smtClean="0"/>
            </a:br>
            <a:r>
              <a:rPr lang="en-US" dirty="0" smtClean="0"/>
              <a:t>Exploring the Interfaces for Microsoft Azure</a:t>
            </a:r>
            <a:endParaRPr lang="en-US" dirty="0"/>
          </a:p>
        </p:txBody>
      </p:sp>
      <p:sp>
        <p:nvSpPr>
          <p:cNvPr id="3" name="Text Placeholder 2"/>
          <p:cNvSpPr txBox="1">
            <a:spLocks/>
          </p:cNvSpPr>
          <p:nvPr/>
        </p:nvSpPr>
        <p:spPr>
          <a:xfrm>
            <a:off x="9936998" y="432338"/>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77336" y="162628"/>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49496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07" dirty="0"/>
              <a:t>Management models for IaaS</a:t>
            </a:r>
          </a:p>
        </p:txBody>
      </p:sp>
      <p:sp>
        <p:nvSpPr>
          <p:cNvPr id="6" name="Text Placeholder 5"/>
          <p:cNvSpPr>
            <a:spLocks noGrp="1"/>
          </p:cNvSpPr>
          <p:nvPr>
            <p:ph type="body" sz="quarter" idx="10"/>
          </p:nvPr>
        </p:nvSpPr>
        <p:spPr>
          <a:xfrm>
            <a:off x="269242" y="1189494"/>
            <a:ext cx="5378548" cy="615522"/>
          </a:xfrm>
        </p:spPr>
        <p:txBody>
          <a:bodyPr/>
          <a:lstStyle/>
          <a:p>
            <a:pPr algn="ctr"/>
            <a:r>
              <a:rPr lang="en-US" u="sng" dirty="0" smtClean="0"/>
              <a:t>Classic Model (v1)</a:t>
            </a:r>
            <a:endParaRPr lang="en-US" u="sng" dirty="0"/>
          </a:p>
        </p:txBody>
      </p:sp>
      <p:sp>
        <p:nvSpPr>
          <p:cNvPr id="7" name="Text Placeholder 6"/>
          <p:cNvSpPr>
            <a:spLocks noGrp="1"/>
          </p:cNvSpPr>
          <p:nvPr>
            <p:ph type="body" sz="quarter" idx="11"/>
          </p:nvPr>
        </p:nvSpPr>
        <p:spPr>
          <a:xfrm>
            <a:off x="6544216" y="1189494"/>
            <a:ext cx="5378548" cy="615522"/>
          </a:xfrm>
        </p:spPr>
        <p:txBody>
          <a:bodyPr/>
          <a:lstStyle/>
          <a:p>
            <a:pPr algn="ctr"/>
            <a:r>
              <a:rPr lang="en-US" u="sng" dirty="0" smtClean="0"/>
              <a:t>Resource Manager (V2)</a:t>
            </a:r>
            <a:endParaRPr lang="en-US" u="sng" dirty="0"/>
          </a:p>
        </p:txBody>
      </p:sp>
      <p:grpSp>
        <p:nvGrpSpPr>
          <p:cNvPr id="4" name="Group 2"/>
          <p:cNvGrpSpPr/>
          <p:nvPr/>
        </p:nvGrpSpPr>
        <p:grpSpPr>
          <a:xfrm>
            <a:off x="724485" y="1942875"/>
            <a:ext cx="4115644" cy="4045279"/>
            <a:chOff x="739012" y="1981337"/>
            <a:chExt cx="4198171" cy="4126395"/>
          </a:xfrm>
        </p:grpSpPr>
        <p:sp>
          <p:nvSpPr>
            <p:cNvPr id="8" name="Rectangle 22"/>
            <p:cNvSpPr/>
            <p:nvPr/>
          </p:nvSpPr>
          <p:spPr bwMode="auto">
            <a:xfrm>
              <a:off x="739012" y="4127559"/>
              <a:ext cx="2003756" cy="19801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Storage Account</a:t>
              </a:r>
            </a:p>
          </p:txBody>
        </p:sp>
        <p:sp>
          <p:nvSpPr>
            <p:cNvPr id="9" name="Rectangle 23"/>
            <p:cNvSpPr/>
            <p:nvPr/>
          </p:nvSpPr>
          <p:spPr bwMode="auto">
            <a:xfrm>
              <a:off x="2933427" y="4127558"/>
              <a:ext cx="2003756" cy="19801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Virtual Network</a:t>
              </a:r>
            </a:p>
          </p:txBody>
        </p:sp>
        <p:sp>
          <p:nvSpPr>
            <p:cNvPr id="10" name="Rectangle 24"/>
            <p:cNvSpPr/>
            <p:nvPr/>
          </p:nvSpPr>
          <p:spPr bwMode="auto">
            <a:xfrm>
              <a:off x="1112837" y="1981337"/>
              <a:ext cx="3408535" cy="1981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Cloud Service </a:t>
              </a:r>
            </a:p>
          </p:txBody>
        </p:sp>
      </p:grpSp>
      <p:sp>
        <p:nvSpPr>
          <p:cNvPr id="12" name="Rounded Rectangle 11"/>
          <p:cNvSpPr/>
          <p:nvPr/>
        </p:nvSpPr>
        <p:spPr bwMode="auto">
          <a:xfrm>
            <a:off x="3186724" y="4739711"/>
            <a:ext cx="1550067" cy="358709"/>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Subnet-1</a:t>
            </a:r>
            <a:endParaRPr lang="en-US" sz="1961" dirty="0">
              <a:gradFill>
                <a:gsLst>
                  <a:gs pos="16814">
                    <a:srgbClr val="FFFFFF"/>
                  </a:gs>
                  <a:gs pos="46000">
                    <a:srgbClr val="FFFFFF"/>
                  </a:gs>
                </a:gsLst>
                <a:lin ang="5400000" scaled="0"/>
              </a:gradFill>
            </a:endParaRPr>
          </a:p>
        </p:txBody>
      </p:sp>
      <p:sp>
        <p:nvSpPr>
          <p:cNvPr id="13" name="Rounded Rectangle 12"/>
          <p:cNvSpPr/>
          <p:nvPr/>
        </p:nvSpPr>
        <p:spPr bwMode="auto">
          <a:xfrm>
            <a:off x="792599" y="4774863"/>
            <a:ext cx="1195233" cy="323557"/>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Disk (blob)</a:t>
            </a:r>
            <a:endParaRPr lang="en-US" sz="1765" dirty="0">
              <a:gradFill>
                <a:gsLst>
                  <a:gs pos="16814">
                    <a:srgbClr val="FFFFFF"/>
                  </a:gs>
                  <a:gs pos="46000">
                    <a:srgbClr val="FFFFFF"/>
                  </a:gs>
                </a:gsLst>
                <a:lin ang="5400000" scaled="0"/>
              </a:gradFill>
            </a:endParaRPr>
          </a:p>
        </p:txBody>
      </p:sp>
      <p:cxnSp>
        <p:nvCxnSpPr>
          <p:cNvPr id="15" name="Straight Connector 14"/>
          <p:cNvCxnSpPr>
            <a:endCxn id="13" idx="3"/>
          </p:cNvCxnSpPr>
          <p:nvPr/>
        </p:nvCxnSpPr>
        <p:spPr>
          <a:xfrm flipH="1">
            <a:off x="1987832" y="3691005"/>
            <a:ext cx="747023" cy="1245637"/>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12" idx="1"/>
          </p:cNvCxnSpPr>
          <p:nvPr/>
        </p:nvCxnSpPr>
        <p:spPr>
          <a:xfrm>
            <a:off x="2814534" y="3559740"/>
            <a:ext cx="372190" cy="1359326"/>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bwMode="auto">
          <a:xfrm>
            <a:off x="2335181" y="2838947"/>
            <a:ext cx="896425" cy="932282"/>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VM w/ IP Address</a:t>
            </a:r>
            <a:endParaRPr lang="en-US" sz="1961" dirty="0">
              <a:gradFill>
                <a:gsLst>
                  <a:gs pos="16814">
                    <a:srgbClr val="FFFFFF"/>
                  </a:gs>
                  <a:gs pos="46000">
                    <a:srgbClr val="FFFFFF"/>
                  </a:gs>
                </a:gsLst>
                <a:lin ang="5400000" scaled="0"/>
              </a:gradFill>
            </a:endParaRPr>
          </a:p>
        </p:txBody>
      </p:sp>
      <p:sp>
        <p:nvSpPr>
          <p:cNvPr id="30" name="Rounded Rectangle 29"/>
          <p:cNvSpPr/>
          <p:nvPr/>
        </p:nvSpPr>
        <p:spPr bwMode="auto">
          <a:xfrm>
            <a:off x="5946596" y="2007510"/>
            <a:ext cx="6088218" cy="503454"/>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Resource Group</a:t>
            </a:r>
          </a:p>
        </p:txBody>
      </p:sp>
      <p:sp>
        <p:nvSpPr>
          <p:cNvPr id="31" name="Rounded Rectangle 30"/>
          <p:cNvSpPr/>
          <p:nvPr/>
        </p:nvSpPr>
        <p:spPr bwMode="auto">
          <a:xfrm>
            <a:off x="6529897" y="2832721"/>
            <a:ext cx="831578" cy="89642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VM</a:t>
            </a:r>
            <a:endParaRPr lang="en-US" sz="1961" dirty="0">
              <a:gradFill>
                <a:gsLst>
                  <a:gs pos="16814">
                    <a:srgbClr val="FFFFFF"/>
                  </a:gs>
                  <a:gs pos="46000">
                    <a:srgbClr val="FFFFFF"/>
                  </a:gs>
                </a:gsLst>
                <a:lin ang="5400000" scaled="0"/>
              </a:gradFill>
            </a:endParaRPr>
          </a:p>
        </p:txBody>
      </p:sp>
      <p:sp>
        <p:nvSpPr>
          <p:cNvPr id="34" name="Rounded Rectangle 33"/>
          <p:cNvSpPr/>
          <p:nvPr/>
        </p:nvSpPr>
        <p:spPr bwMode="auto">
          <a:xfrm>
            <a:off x="7486708" y="2832721"/>
            <a:ext cx="831578" cy="89642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NIC</a:t>
            </a:r>
            <a:endParaRPr lang="en-US" sz="1961" dirty="0">
              <a:gradFill>
                <a:gsLst>
                  <a:gs pos="16814">
                    <a:srgbClr val="FFFFFF"/>
                  </a:gs>
                  <a:gs pos="46000">
                    <a:srgbClr val="FFFFFF"/>
                  </a:gs>
                </a:gsLst>
                <a:lin ang="5400000" scaled="0"/>
              </a:gradFill>
            </a:endParaRPr>
          </a:p>
        </p:txBody>
      </p:sp>
      <p:sp>
        <p:nvSpPr>
          <p:cNvPr id="37" name="Rounded Rectangle 36"/>
          <p:cNvSpPr/>
          <p:nvPr/>
        </p:nvSpPr>
        <p:spPr bwMode="auto">
          <a:xfrm>
            <a:off x="8443519" y="2832721"/>
            <a:ext cx="831578" cy="89642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VM IP Address</a:t>
            </a:r>
            <a:endParaRPr lang="en-US" sz="1961" dirty="0">
              <a:gradFill>
                <a:gsLst>
                  <a:gs pos="16814">
                    <a:srgbClr val="FFFFFF"/>
                  </a:gs>
                  <a:gs pos="46000">
                    <a:srgbClr val="FFFFFF"/>
                  </a:gs>
                </a:gsLst>
                <a:lin ang="5400000" scaled="0"/>
              </a:gradFill>
            </a:endParaRPr>
          </a:p>
        </p:txBody>
      </p:sp>
      <p:sp>
        <p:nvSpPr>
          <p:cNvPr id="38" name="Rounded Rectangle 37"/>
          <p:cNvSpPr/>
          <p:nvPr/>
        </p:nvSpPr>
        <p:spPr bwMode="auto">
          <a:xfrm>
            <a:off x="3436399" y="2284262"/>
            <a:ext cx="894267" cy="100417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Load Balancer w/ IP Address</a:t>
            </a:r>
            <a:endParaRPr lang="en-US" sz="1961" dirty="0">
              <a:gradFill>
                <a:gsLst>
                  <a:gs pos="16814">
                    <a:srgbClr val="FFFFFF"/>
                  </a:gs>
                  <a:gs pos="46000">
                    <a:srgbClr val="FFFFFF"/>
                  </a:gs>
                </a:gsLst>
                <a:lin ang="5400000" scaled="0"/>
              </a:gradFill>
            </a:endParaRPr>
          </a:p>
        </p:txBody>
      </p:sp>
      <p:sp>
        <p:nvSpPr>
          <p:cNvPr id="43" name="Rounded Rectangle 42"/>
          <p:cNvSpPr/>
          <p:nvPr/>
        </p:nvSpPr>
        <p:spPr bwMode="auto">
          <a:xfrm>
            <a:off x="10357141" y="2832721"/>
            <a:ext cx="831578" cy="89642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Load Balancer</a:t>
            </a:r>
            <a:endParaRPr lang="en-US" sz="1961" dirty="0">
              <a:gradFill>
                <a:gsLst>
                  <a:gs pos="16814">
                    <a:srgbClr val="FFFFFF"/>
                  </a:gs>
                  <a:gs pos="46000">
                    <a:srgbClr val="FFFFFF"/>
                  </a:gs>
                </a:gsLst>
                <a:lin ang="5400000" scaled="0"/>
              </a:gradFill>
            </a:endParaRPr>
          </a:p>
        </p:txBody>
      </p:sp>
      <p:sp>
        <p:nvSpPr>
          <p:cNvPr id="77" name="Rectangle 76"/>
          <p:cNvSpPr/>
          <p:nvPr/>
        </p:nvSpPr>
        <p:spPr bwMode="auto">
          <a:xfrm>
            <a:off x="6096000" y="4079707"/>
            <a:ext cx="747024" cy="366215"/>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882" dirty="0" err="1">
                <a:gradFill>
                  <a:gsLst>
                    <a:gs pos="16814">
                      <a:srgbClr val="FFFFFF"/>
                    </a:gs>
                    <a:gs pos="46000">
                      <a:srgbClr val="FFFFFF"/>
                    </a:gs>
                  </a:gsLst>
                  <a:lin ang="5400000" scaled="0"/>
                </a:gradFill>
              </a:rPr>
              <a:t>DependsOn</a:t>
            </a:r>
            <a:endParaRPr lang="en-US" sz="882" dirty="0">
              <a:gradFill>
                <a:gsLst>
                  <a:gs pos="16814">
                    <a:srgbClr val="FFFFFF"/>
                  </a:gs>
                  <a:gs pos="46000">
                    <a:srgbClr val="FFFFFF"/>
                  </a:gs>
                </a:gsLst>
                <a:lin ang="5400000" scaled="0"/>
              </a:gradFill>
            </a:endParaRPr>
          </a:p>
        </p:txBody>
      </p:sp>
      <p:cxnSp>
        <p:nvCxnSpPr>
          <p:cNvPr id="79" name="Straight Connector 78"/>
          <p:cNvCxnSpPr>
            <a:stCxn id="77" idx="0"/>
          </p:cNvCxnSpPr>
          <p:nvPr/>
        </p:nvCxnSpPr>
        <p:spPr>
          <a:xfrm flipH="1" flipV="1">
            <a:off x="6469512" y="3272250"/>
            <a:ext cx="1" cy="807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6951911" y="3722920"/>
            <a:ext cx="1133055" cy="529914"/>
            <a:chOff x="7091310" y="3797076"/>
            <a:chExt cx="1155775" cy="540540"/>
          </a:xfrm>
        </p:grpSpPr>
        <p:cxnSp>
          <p:nvCxnSpPr>
            <p:cNvPr id="53" name="Curved Connector 52"/>
            <p:cNvCxnSpPr>
              <a:stCxn id="31" idx="2"/>
              <a:endCxn id="34" idx="2"/>
            </p:cNvCxnSpPr>
            <p:nvPr/>
          </p:nvCxnSpPr>
          <p:spPr>
            <a:xfrm rot="16200000" flipH="1">
              <a:off x="7572959" y="3315427"/>
              <a:ext cx="12700" cy="975997"/>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7369601" y="3917501"/>
              <a:ext cx="877484" cy="420115"/>
            </a:xfrm>
            <a:prstGeom prst="rect">
              <a:avLst/>
            </a:prstGeom>
            <a:noFill/>
          </p:spPr>
          <p:txBody>
            <a:bodyPr wrap="none" lIns="179285" tIns="143428" rIns="179285" bIns="143428" rtlCol="0">
              <a:spAutoFit/>
            </a:bodyPr>
            <a:lstStyle/>
            <a:p>
              <a:pPr>
                <a:lnSpc>
                  <a:spcPct val="90000"/>
                </a:lnSpc>
                <a:spcAft>
                  <a:spcPts val="588"/>
                </a:spcAft>
              </a:pPr>
              <a:r>
                <a:rPr lang="en-US" sz="882" dirty="0">
                  <a:gradFill>
                    <a:gsLst>
                      <a:gs pos="2917">
                        <a:schemeClr val="tx1"/>
                      </a:gs>
                      <a:gs pos="30000">
                        <a:schemeClr val="tx1"/>
                      </a:gs>
                    </a:gsLst>
                    <a:lin ang="5400000" scaled="0"/>
                  </a:gradFill>
                </a:rPr>
                <a:t>Reference</a:t>
              </a:r>
            </a:p>
          </p:txBody>
        </p:sp>
      </p:grpSp>
      <p:grpSp>
        <p:nvGrpSpPr>
          <p:cNvPr id="19" name="Group 18"/>
          <p:cNvGrpSpPr/>
          <p:nvPr/>
        </p:nvGrpSpPr>
        <p:grpSpPr>
          <a:xfrm>
            <a:off x="7908721" y="3722921"/>
            <a:ext cx="1491608" cy="444782"/>
            <a:chOff x="8067307" y="3797076"/>
            <a:chExt cx="1521518" cy="453701"/>
          </a:xfrm>
        </p:grpSpPr>
        <p:cxnSp>
          <p:nvCxnSpPr>
            <p:cNvPr id="59" name="Curved Connector 58"/>
            <p:cNvCxnSpPr>
              <a:stCxn id="34" idx="2"/>
              <a:endCxn id="37" idx="2"/>
            </p:cNvCxnSpPr>
            <p:nvPr/>
          </p:nvCxnSpPr>
          <p:spPr>
            <a:xfrm rot="16200000" flipH="1">
              <a:off x="8548956" y="3315427"/>
              <a:ext cx="12700" cy="975997"/>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8711341" y="3830662"/>
              <a:ext cx="877484" cy="420115"/>
            </a:xfrm>
            <a:prstGeom prst="rect">
              <a:avLst/>
            </a:prstGeom>
            <a:noFill/>
          </p:spPr>
          <p:txBody>
            <a:bodyPr wrap="none" lIns="179285" tIns="143428" rIns="179285" bIns="143428" rtlCol="0">
              <a:spAutoFit/>
            </a:bodyPr>
            <a:lstStyle/>
            <a:p>
              <a:pPr>
                <a:lnSpc>
                  <a:spcPct val="90000"/>
                </a:lnSpc>
                <a:spcAft>
                  <a:spcPts val="588"/>
                </a:spcAft>
              </a:pPr>
              <a:r>
                <a:rPr lang="en-US" sz="882" dirty="0">
                  <a:gradFill>
                    <a:gsLst>
                      <a:gs pos="2917">
                        <a:schemeClr val="tx1"/>
                      </a:gs>
                      <a:gs pos="30000">
                        <a:schemeClr val="tx1"/>
                      </a:gs>
                    </a:gsLst>
                    <a:lin ang="5400000" scaled="0"/>
                  </a:gradFill>
                </a:rPr>
                <a:t>Reference</a:t>
              </a:r>
            </a:p>
          </p:txBody>
        </p:sp>
      </p:grpSp>
      <p:grpSp>
        <p:nvGrpSpPr>
          <p:cNvPr id="22" name="Group 21"/>
          <p:cNvGrpSpPr/>
          <p:nvPr/>
        </p:nvGrpSpPr>
        <p:grpSpPr>
          <a:xfrm>
            <a:off x="7908722" y="2517189"/>
            <a:ext cx="2870433" cy="411856"/>
            <a:chOff x="8067307" y="2567167"/>
            <a:chExt cx="2927991" cy="420115"/>
          </a:xfrm>
        </p:grpSpPr>
        <p:cxnSp>
          <p:nvCxnSpPr>
            <p:cNvPr id="66" name="Curved Connector 65"/>
            <p:cNvCxnSpPr>
              <a:stCxn id="34" idx="0"/>
              <a:endCxn id="43" idx="0"/>
            </p:cNvCxnSpPr>
            <p:nvPr/>
          </p:nvCxnSpPr>
          <p:spPr>
            <a:xfrm rot="5400000" flipH="1" flipV="1">
              <a:off x="9524953" y="1425031"/>
              <a:ext cx="12700" cy="2927991"/>
            </a:xfrm>
            <a:prstGeom prst="curvedConnector3">
              <a:avLst>
                <a:gd name="adj1" fmla="val 180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9150083" y="2567167"/>
              <a:ext cx="1398460" cy="420115"/>
            </a:xfrm>
            <a:prstGeom prst="rect">
              <a:avLst/>
            </a:prstGeom>
            <a:noFill/>
          </p:spPr>
          <p:txBody>
            <a:bodyPr wrap="none" lIns="179285" tIns="143428" rIns="179285" bIns="143428" rtlCol="0">
              <a:spAutoFit/>
            </a:bodyPr>
            <a:lstStyle/>
            <a:p>
              <a:pPr>
                <a:lnSpc>
                  <a:spcPct val="90000"/>
                </a:lnSpc>
                <a:spcAft>
                  <a:spcPts val="588"/>
                </a:spcAft>
              </a:pPr>
              <a:r>
                <a:rPr lang="en-US" sz="882" dirty="0">
                  <a:gradFill>
                    <a:gsLst>
                      <a:gs pos="2917">
                        <a:schemeClr val="tx1"/>
                      </a:gs>
                      <a:gs pos="30000">
                        <a:schemeClr val="tx1"/>
                      </a:gs>
                    </a:gsLst>
                    <a:lin ang="5400000" scaled="0"/>
                  </a:gradFill>
                </a:rPr>
                <a:t>Backend Pool (NICs)</a:t>
              </a:r>
            </a:p>
          </p:txBody>
        </p:sp>
      </p:grpSp>
      <p:sp>
        <p:nvSpPr>
          <p:cNvPr id="107" name="Rounded Rectangle 106"/>
          <p:cNvSpPr/>
          <p:nvPr/>
        </p:nvSpPr>
        <p:spPr bwMode="auto">
          <a:xfrm>
            <a:off x="11313953" y="2832721"/>
            <a:ext cx="831578" cy="89642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LB IP Address</a:t>
            </a:r>
            <a:endParaRPr lang="en-US" sz="1961" dirty="0">
              <a:gradFill>
                <a:gsLst>
                  <a:gs pos="16814">
                    <a:srgbClr val="FFFFFF"/>
                  </a:gs>
                  <a:gs pos="46000">
                    <a:srgbClr val="FFFFFF"/>
                  </a:gs>
                </a:gsLst>
                <a:lin ang="5400000" scaled="0"/>
              </a:gradFill>
            </a:endParaRPr>
          </a:p>
        </p:txBody>
      </p:sp>
      <p:grpSp>
        <p:nvGrpSpPr>
          <p:cNvPr id="21" name="Group 20"/>
          <p:cNvGrpSpPr/>
          <p:nvPr/>
        </p:nvGrpSpPr>
        <p:grpSpPr>
          <a:xfrm>
            <a:off x="10779155" y="3722920"/>
            <a:ext cx="1143608" cy="562540"/>
            <a:chOff x="10995299" y="3797076"/>
            <a:chExt cx="1166540" cy="573820"/>
          </a:xfrm>
        </p:grpSpPr>
        <p:cxnSp>
          <p:nvCxnSpPr>
            <p:cNvPr id="111" name="Curved Connector 110"/>
            <p:cNvCxnSpPr>
              <a:stCxn id="43" idx="2"/>
              <a:endCxn id="107" idx="2"/>
            </p:cNvCxnSpPr>
            <p:nvPr/>
          </p:nvCxnSpPr>
          <p:spPr>
            <a:xfrm rot="16200000" flipH="1">
              <a:off x="11476948" y="3315427"/>
              <a:ext cx="12700" cy="975998"/>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11284355" y="3950781"/>
              <a:ext cx="877484" cy="420115"/>
            </a:xfrm>
            <a:prstGeom prst="rect">
              <a:avLst/>
            </a:prstGeom>
            <a:noFill/>
          </p:spPr>
          <p:txBody>
            <a:bodyPr wrap="none" lIns="179285" tIns="143428" rIns="179285" bIns="143428" rtlCol="0">
              <a:spAutoFit/>
            </a:bodyPr>
            <a:lstStyle/>
            <a:p>
              <a:pPr>
                <a:lnSpc>
                  <a:spcPct val="90000"/>
                </a:lnSpc>
                <a:spcAft>
                  <a:spcPts val="588"/>
                </a:spcAft>
              </a:pPr>
              <a:r>
                <a:rPr lang="en-US" sz="882" dirty="0">
                  <a:gradFill>
                    <a:gsLst>
                      <a:gs pos="2917">
                        <a:schemeClr val="tx1"/>
                      </a:gs>
                      <a:gs pos="30000">
                        <a:schemeClr val="tx1"/>
                      </a:gs>
                    </a:gsLst>
                    <a:lin ang="5400000" scaled="0"/>
                  </a:gradFill>
                </a:rPr>
                <a:t>Reference</a:t>
              </a:r>
            </a:p>
          </p:txBody>
        </p:sp>
      </p:grpSp>
      <p:cxnSp>
        <p:nvCxnSpPr>
          <p:cNvPr id="117" name="Straight Connector 116"/>
          <p:cNvCxnSpPr>
            <a:stCxn id="11" idx="3"/>
          </p:cNvCxnSpPr>
          <p:nvPr/>
        </p:nvCxnSpPr>
        <p:spPr>
          <a:xfrm flipV="1">
            <a:off x="3231607" y="2846450"/>
            <a:ext cx="204792" cy="458638"/>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9118596" y="5197726"/>
            <a:ext cx="3257288" cy="1421121"/>
          </a:xfrm>
          <a:prstGeom prst="rect">
            <a:avLst/>
          </a:prstGeom>
          <a:noFill/>
        </p:spPr>
        <p:txBody>
          <a:bodyPr wrap="none" lIns="179285" tIns="143428" rIns="179285" bIns="143428" rtlCol="0">
            <a:spAutoFit/>
          </a:bodyPr>
          <a:lstStyle/>
          <a:p>
            <a:pPr>
              <a:lnSpc>
                <a:spcPct val="90000"/>
              </a:lnSpc>
              <a:spcAft>
                <a:spcPts val="588"/>
              </a:spcAft>
            </a:pPr>
            <a:r>
              <a:rPr lang="en-US" sz="2353" i="1" dirty="0" smtClean="0">
                <a:gradFill>
                  <a:gsLst>
                    <a:gs pos="2917">
                      <a:schemeClr val="tx1"/>
                    </a:gs>
                    <a:gs pos="30000">
                      <a:schemeClr val="tx1"/>
                    </a:gs>
                  </a:gsLst>
                  <a:lin ang="5400000" scaled="0"/>
                </a:gradFill>
              </a:rPr>
              <a:t>Ongoing process…</a:t>
            </a:r>
            <a:endParaRPr lang="en-US" sz="2353" i="1" dirty="0">
              <a:gradFill>
                <a:gsLst>
                  <a:gs pos="2917">
                    <a:schemeClr val="tx1"/>
                  </a:gs>
                  <a:gs pos="30000">
                    <a:schemeClr val="tx1"/>
                  </a:gs>
                </a:gsLst>
                <a:lin ang="5400000" scaled="0"/>
              </a:gradFill>
            </a:endParaRPr>
          </a:p>
          <a:p>
            <a:pPr lvl="1">
              <a:lnSpc>
                <a:spcPct val="90000"/>
              </a:lnSpc>
              <a:spcAft>
                <a:spcPts val="588"/>
              </a:spcAft>
            </a:pPr>
            <a:r>
              <a:rPr lang="en-US" sz="2353" i="1" dirty="0" smtClean="0">
                <a:gradFill>
                  <a:gsLst>
                    <a:gs pos="2917">
                      <a:schemeClr val="tx1"/>
                    </a:gs>
                    <a:gs pos="30000">
                      <a:schemeClr val="tx1"/>
                    </a:gs>
                  </a:gsLst>
                  <a:lin ang="5400000" scaled="0"/>
                </a:gradFill>
              </a:rPr>
              <a:t>V1 resources will</a:t>
            </a:r>
          </a:p>
          <a:p>
            <a:pPr lvl="1">
              <a:lnSpc>
                <a:spcPct val="90000"/>
              </a:lnSpc>
              <a:spcAft>
                <a:spcPts val="588"/>
              </a:spcAft>
            </a:pPr>
            <a:r>
              <a:rPr lang="en-US" sz="2353" i="1" dirty="0" smtClean="0">
                <a:gradFill>
                  <a:gsLst>
                    <a:gs pos="2917">
                      <a:schemeClr val="tx1"/>
                    </a:gs>
                    <a:gs pos="30000">
                      <a:schemeClr val="tx1"/>
                    </a:gs>
                  </a:gsLst>
                  <a:lin ang="5400000" scaled="0"/>
                </a:gradFill>
              </a:rPr>
              <a:t>be migrated to V2</a:t>
            </a:r>
            <a:endParaRPr lang="en-US" sz="2353" i="1" dirty="0">
              <a:gradFill>
                <a:gsLst>
                  <a:gs pos="2917">
                    <a:schemeClr val="tx1"/>
                  </a:gs>
                  <a:gs pos="30000">
                    <a:schemeClr val="tx1"/>
                  </a:gs>
                </a:gsLst>
                <a:lin ang="5400000" scaled="0"/>
              </a:gradFill>
            </a:endParaRPr>
          </a:p>
        </p:txBody>
      </p:sp>
      <p:sp>
        <p:nvSpPr>
          <p:cNvPr id="142" name="Rounded Rectangle 141"/>
          <p:cNvSpPr/>
          <p:nvPr/>
        </p:nvSpPr>
        <p:spPr bwMode="auto">
          <a:xfrm>
            <a:off x="7558306" y="4650207"/>
            <a:ext cx="1036927" cy="89642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Network Security Group</a:t>
            </a:r>
            <a:endParaRPr lang="en-US" sz="1961" dirty="0">
              <a:gradFill>
                <a:gsLst>
                  <a:gs pos="16814">
                    <a:srgbClr val="FFFFFF"/>
                  </a:gs>
                  <a:gs pos="46000">
                    <a:srgbClr val="FFFFFF"/>
                  </a:gs>
                </a:gsLst>
                <a:lin ang="5400000" scaled="0"/>
              </a:gradFill>
            </a:endParaRPr>
          </a:p>
        </p:txBody>
      </p:sp>
      <p:grpSp>
        <p:nvGrpSpPr>
          <p:cNvPr id="5" name="Group 4"/>
          <p:cNvGrpSpPr/>
          <p:nvPr/>
        </p:nvGrpSpPr>
        <p:grpSpPr>
          <a:xfrm>
            <a:off x="9400330" y="2832721"/>
            <a:ext cx="831578" cy="896425"/>
            <a:chOff x="9588825" y="2889026"/>
            <a:chExt cx="848253" cy="914400"/>
          </a:xfrm>
        </p:grpSpPr>
        <p:sp>
          <p:nvSpPr>
            <p:cNvPr id="33" name="Rounded Rectangle 32"/>
            <p:cNvSpPr/>
            <p:nvPr/>
          </p:nvSpPr>
          <p:spPr bwMode="auto">
            <a:xfrm>
              <a:off x="9588825" y="2889026"/>
              <a:ext cx="848253" cy="914400"/>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VNet</a:t>
              </a:r>
              <a:endParaRPr lang="en-US" sz="1961" dirty="0">
                <a:gradFill>
                  <a:gsLst>
                    <a:gs pos="16814">
                      <a:srgbClr val="FFFFFF"/>
                    </a:gs>
                    <a:gs pos="46000">
                      <a:srgbClr val="FFFFFF"/>
                    </a:gs>
                  </a:gsLst>
                  <a:lin ang="5400000" scaled="0"/>
                </a:gradFill>
              </a:endParaRPr>
            </a:p>
          </p:txBody>
        </p:sp>
        <p:sp>
          <p:nvSpPr>
            <p:cNvPr id="144" name="Rounded Rectangle 143"/>
            <p:cNvSpPr/>
            <p:nvPr/>
          </p:nvSpPr>
          <p:spPr bwMode="auto">
            <a:xfrm>
              <a:off x="9724112" y="3326308"/>
              <a:ext cx="570316" cy="182637"/>
            </a:xfrm>
            <a:prstGeom prst="round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882" dirty="0">
                  <a:gradFill>
                    <a:gsLst>
                      <a:gs pos="16814">
                        <a:srgbClr val="FFFFFF"/>
                      </a:gs>
                      <a:gs pos="46000">
                        <a:srgbClr val="FFFFFF"/>
                      </a:gs>
                    </a:gsLst>
                    <a:lin ang="5400000" scaled="0"/>
                  </a:gradFill>
                </a:rPr>
                <a:t>Subnet</a:t>
              </a:r>
            </a:p>
          </p:txBody>
        </p:sp>
      </p:grpSp>
      <p:grpSp>
        <p:nvGrpSpPr>
          <p:cNvPr id="14" name="Group 13"/>
          <p:cNvGrpSpPr/>
          <p:nvPr/>
        </p:nvGrpSpPr>
        <p:grpSpPr>
          <a:xfrm>
            <a:off x="5573086" y="2846450"/>
            <a:ext cx="831578" cy="868967"/>
            <a:chOff x="5684837" y="2903030"/>
            <a:chExt cx="848253" cy="886392"/>
          </a:xfrm>
        </p:grpSpPr>
        <p:sp>
          <p:nvSpPr>
            <p:cNvPr id="32" name="Rounded Rectangle 31"/>
            <p:cNvSpPr/>
            <p:nvPr/>
          </p:nvSpPr>
          <p:spPr bwMode="auto">
            <a:xfrm>
              <a:off x="5684837" y="2903030"/>
              <a:ext cx="848253" cy="886392"/>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Storage Account</a:t>
              </a:r>
              <a:endParaRPr lang="en-US" sz="1961" dirty="0">
                <a:gradFill>
                  <a:gsLst>
                    <a:gs pos="16814">
                      <a:srgbClr val="FFFFFF"/>
                    </a:gs>
                    <a:gs pos="46000">
                      <a:srgbClr val="FFFFFF"/>
                    </a:gs>
                  </a:gsLst>
                  <a:lin ang="5400000" scaled="0"/>
                </a:gradFill>
              </a:endParaRPr>
            </a:p>
          </p:txBody>
        </p:sp>
        <p:sp>
          <p:nvSpPr>
            <p:cNvPr id="147" name="Rounded Rectangle 146"/>
            <p:cNvSpPr/>
            <p:nvPr/>
          </p:nvSpPr>
          <p:spPr bwMode="auto">
            <a:xfrm>
              <a:off x="5793943" y="3508945"/>
              <a:ext cx="570316" cy="182637"/>
            </a:xfrm>
            <a:prstGeom prst="round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882" dirty="0">
                  <a:gradFill>
                    <a:gsLst>
                      <a:gs pos="16814">
                        <a:srgbClr val="FFFFFF"/>
                      </a:gs>
                      <a:gs pos="46000">
                        <a:srgbClr val="FFFFFF"/>
                      </a:gs>
                    </a:gsLst>
                    <a:lin ang="5400000" scaled="0"/>
                  </a:gradFill>
                </a:rPr>
                <a:t>Disk (blob)</a:t>
              </a:r>
            </a:p>
          </p:txBody>
        </p:sp>
      </p:grpSp>
      <p:grpSp>
        <p:nvGrpSpPr>
          <p:cNvPr id="18" name="Group 17"/>
          <p:cNvGrpSpPr/>
          <p:nvPr/>
        </p:nvGrpSpPr>
        <p:grpSpPr>
          <a:xfrm>
            <a:off x="7881929" y="3729146"/>
            <a:ext cx="860235" cy="921062"/>
            <a:chOff x="8039978" y="3803426"/>
            <a:chExt cx="877484" cy="939531"/>
          </a:xfrm>
        </p:grpSpPr>
        <p:cxnSp>
          <p:nvCxnSpPr>
            <p:cNvPr id="149" name="Straight Arrow Connector 148"/>
            <p:cNvCxnSpPr>
              <a:stCxn id="34" idx="2"/>
              <a:endCxn id="142" idx="0"/>
            </p:cNvCxnSpPr>
            <p:nvPr/>
          </p:nvCxnSpPr>
          <p:spPr>
            <a:xfrm>
              <a:off x="8060958" y="3803426"/>
              <a:ext cx="177767" cy="9395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8039978" y="4297710"/>
              <a:ext cx="877484" cy="420115"/>
            </a:xfrm>
            <a:prstGeom prst="rect">
              <a:avLst/>
            </a:prstGeom>
            <a:noFill/>
          </p:spPr>
          <p:txBody>
            <a:bodyPr wrap="none" lIns="179285" tIns="143428" rIns="179285" bIns="143428" rtlCol="0">
              <a:spAutoFit/>
            </a:bodyPr>
            <a:lstStyle/>
            <a:p>
              <a:pPr>
                <a:lnSpc>
                  <a:spcPct val="90000"/>
                </a:lnSpc>
                <a:spcAft>
                  <a:spcPts val="588"/>
                </a:spcAft>
              </a:pPr>
              <a:r>
                <a:rPr lang="en-US" sz="882" dirty="0">
                  <a:gradFill>
                    <a:gsLst>
                      <a:gs pos="2917">
                        <a:schemeClr val="tx1"/>
                      </a:gs>
                      <a:gs pos="30000">
                        <a:schemeClr val="tx1"/>
                      </a:gs>
                    </a:gsLst>
                    <a:lin ang="5400000" scaled="0"/>
                  </a:gradFill>
                </a:rPr>
                <a:t>Reference</a:t>
              </a:r>
            </a:p>
          </p:txBody>
        </p:sp>
      </p:grpSp>
      <p:grpSp>
        <p:nvGrpSpPr>
          <p:cNvPr id="20" name="Group 19"/>
          <p:cNvGrpSpPr/>
          <p:nvPr/>
        </p:nvGrpSpPr>
        <p:grpSpPr>
          <a:xfrm>
            <a:off x="7902497" y="3440453"/>
            <a:ext cx="1910012" cy="1059611"/>
            <a:chOff x="8060958" y="3508945"/>
            <a:chExt cx="1948312" cy="1080858"/>
          </a:xfrm>
        </p:grpSpPr>
        <p:cxnSp>
          <p:nvCxnSpPr>
            <p:cNvPr id="62" name="Curved Connector 61"/>
            <p:cNvCxnSpPr>
              <a:stCxn id="34" idx="2"/>
              <a:endCxn id="144" idx="2"/>
            </p:cNvCxnSpPr>
            <p:nvPr/>
          </p:nvCxnSpPr>
          <p:spPr>
            <a:xfrm rot="5400000" flipH="1" flipV="1">
              <a:off x="8887873" y="2682030"/>
              <a:ext cx="294481" cy="1948312"/>
            </a:xfrm>
            <a:prstGeom prst="curvedConnector3">
              <a:avLst>
                <a:gd name="adj1" fmla="val -15525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8885237" y="4169688"/>
              <a:ext cx="877484" cy="420115"/>
            </a:xfrm>
            <a:prstGeom prst="rect">
              <a:avLst/>
            </a:prstGeom>
            <a:noFill/>
          </p:spPr>
          <p:txBody>
            <a:bodyPr wrap="none" lIns="179285" tIns="143428" rIns="179285" bIns="143428" rtlCol="0">
              <a:spAutoFit/>
            </a:bodyPr>
            <a:lstStyle/>
            <a:p>
              <a:pPr>
                <a:lnSpc>
                  <a:spcPct val="90000"/>
                </a:lnSpc>
                <a:spcAft>
                  <a:spcPts val="588"/>
                </a:spcAft>
              </a:pPr>
              <a:r>
                <a:rPr lang="en-US" sz="882" dirty="0">
                  <a:gradFill>
                    <a:gsLst>
                      <a:gs pos="2917">
                        <a:schemeClr val="tx1"/>
                      </a:gs>
                      <a:gs pos="30000">
                        <a:schemeClr val="tx1"/>
                      </a:gs>
                    </a:gsLst>
                    <a:lin ang="5400000" scaled="0"/>
                  </a:gradFill>
                </a:rPr>
                <a:t>Reference</a:t>
              </a:r>
            </a:p>
          </p:txBody>
        </p:sp>
      </p:grpSp>
      <p:cxnSp>
        <p:nvCxnSpPr>
          <p:cNvPr id="49" name="Straight Arrow Connector 48"/>
          <p:cNvCxnSpPr/>
          <p:nvPr/>
        </p:nvCxnSpPr>
        <p:spPr>
          <a:xfrm>
            <a:off x="6349987" y="3272249"/>
            <a:ext cx="179285"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676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par>
                                <p:cTn id="18" presetID="22" presetClass="entr" presetSubtype="1"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wipe(down)">
                                      <p:cBhvr>
                                        <p:cTn id="32" dur="500"/>
                                        <p:tgtEl>
                                          <p:spTgt spid="117"/>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par>
                          <p:cTn id="58" fill="hold">
                            <p:stCondLst>
                              <p:cond delay="3000"/>
                            </p:stCondLst>
                            <p:childTnLst>
                              <p:par>
                                <p:cTn id="59" presetID="10"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par>
                          <p:cTn id="62" fill="hold">
                            <p:stCondLst>
                              <p:cond delay="3500"/>
                            </p:stCondLst>
                            <p:childTnLst>
                              <p:par>
                                <p:cTn id="63" presetID="10" presetClass="entr" presetSubtype="0" fill="hold" grpId="0" nodeType="after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childTnLst>
                          </p:cTn>
                        </p:par>
                        <p:par>
                          <p:cTn id="66" fill="hold">
                            <p:stCondLst>
                              <p:cond delay="4000"/>
                            </p:stCondLst>
                            <p:childTnLst>
                              <p:par>
                                <p:cTn id="67" presetID="10" presetClass="entr" presetSubtype="0" fill="hold" grpId="0" nodeType="afterEffect">
                                  <p:stCondLst>
                                    <p:cond delay="0"/>
                                  </p:stCondLst>
                                  <p:childTnLst>
                                    <p:set>
                                      <p:cBhvr>
                                        <p:cTn id="68" dur="1" fill="hold">
                                          <p:stCondLst>
                                            <p:cond delay="0"/>
                                          </p:stCondLst>
                                        </p:cTn>
                                        <p:tgtEl>
                                          <p:spTgt spid="107"/>
                                        </p:tgtEl>
                                        <p:attrNameLst>
                                          <p:attrName>style.visibility</p:attrName>
                                        </p:attrNameLst>
                                      </p:cBhvr>
                                      <p:to>
                                        <p:strVal val="visible"/>
                                      </p:to>
                                    </p:set>
                                    <p:animEffect transition="in" filter="fade">
                                      <p:cBhvr>
                                        <p:cTn id="69" dur="500"/>
                                        <p:tgtEl>
                                          <p:spTgt spid="10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9"/>
                                        </p:tgtEl>
                                        <p:attrNameLst>
                                          <p:attrName>style.visibility</p:attrName>
                                        </p:attrNameLst>
                                      </p:cBhvr>
                                      <p:to>
                                        <p:strVal val="visible"/>
                                      </p:to>
                                    </p:set>
                                    <p:animEffect transition="in" filter="fade">
                                      <p:cBhvr>
                                        <p:cTn id="74" dur="500"/>
                                        <p:tgtEl>
                                          <p:spTgt spid="79"/>
                                        </p:tgtEl>
                                      </p:cBhvr>
                                    </p:animEffect>
                                  </p:childTnLst>
                                </p:cTn>
                              </p:par>
                              <p:par>
                                <p:cTn id="75" presetID="10" presetClass="entr" presetSubtype="0" fill="hold"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500"/>
                                        <p:tgtEl>
                                          <p:spTgt spid="4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fade">
                                      <p:cBhvr>
                                        <p:cTn id="80" dur="500"/>
                                        <p:tgtEl>
                                          <p:spTgt spid="7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left)">
                                      <p:cBhvr>
                                        <p:cTn id="85" dur="500"/>
                                        <p:tgtEl>
                                          <p:spTgt spid="1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wipe(left)">
                                      <p:cBhvr>
                                        <p:cTn id="90" dur="500"/>
                                        <p:tgtEl>
                                          <p:spTgt spid="19"/>
                                        </p:tgtEl>
                                      </p:cBhvr>
                                    </p:animEffect>
                                  </p:childTnLst>
                                </p:cTn>
                              </p:par>
                              <p:par>
                                <p:cTn id="91" presetID="22" presetClass="entr" presetSubtype="8" fill="hold"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ipe(left)">
                                      <p:cBhvr>
                                        <p:cTn id="93" dur="500"/>
                                        <p:tgtEl>
                                          <p:spTgt spid="20"/>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wipe(right)">
                                      <p:cBhvr>
                                        <p:cTn id="98" dur="500"/>
                                        <p:tgtEl>
                                          <p:spTgt spid="22"/>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wipe(left)">
                                      <p:cBhvr>
                                        <p:cTn id="103" dur="500"/>
                                        <p:tgtEl>
                                          <p:spTgt spid="21"/>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wipe(up)">
                                      <p:cBhvr>
                                        <p:cTn id="108" dur="500"/>
                                        <p:tgtEl>
                                          <p:spTgt spid="18"/>
                                        </p:tgtEl>
                                      </p:cBhvr>
                                    </p:animEffect>
                                  </p:childTnLst>
                                </p:cTn>
                              </p:par>
                            </p:childTnLst>
                          </p:cTn>
                        </p:par>
                        <p:par>
                          <p:cTn id="109" fill="hold">
                            <p:stCondLst>
                              <p:cond delay="500"/>
                            </p:stCondLst>
                            <p:childTnLst>
                              <p:par>
                                <p:cTn id="110" presetID="10" presetClass="entr" presetSubtype="0" fill="hold" grpId="0" nodeType="afterEffect">
                                  <p:stCondLst>
                                    <p:cond delay="0"/>
                                  </p:stCondLst>
                                  <p:childTnLst>
                                    <p:set>
                                      <p:cBhvr>
                                        <p:cTn id="111" dur="1" fill="hold">
                                          <p:stCondLst>
                                            <p:cond delay="0"/>
                                          </p:stCondLst>
                                        </p:cTn>
                                        <p:tgtEl>
                                          <p:spTgt spid="142"/>
                                        </p:tgtEl>
                                        <p:attrNameLst>
                                          <p:attrName>style.visibility</p:attrName>
                                        </p:attrNameLst>
                                      </p:cBhvr>
                                      <p:to>
                                        <p:strVal val="visible"/>
                                      </p:to>
                                    </p:set>
                                    <p:animEffect transition="in" filter="fade">
                                      <p:cBhvr>
                                        <p:cTn id="112" dur="500"/>
                                        <p:tgtEl>
                                          <p:spTgt spid="14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41"/>
                                        </p:tgtEl>
                                        <p:attrNameLst>
                                          <p:attrName>style.visibility</p:attrName>
                                        </p:attrNameLst>
                                      </p:cBhvr>
                                      <p:to>
                                        <p:strVal val="visible"/>
                                      </p:to>
                                    </p:set>
                                    <p:animEffect transition="in" filter="fade">
                                      <p:cBhvr>
                                        <p:cTn id="11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30" grpId="0" animBg="1"/>
      <p:bldP spid="31" grpId="0" animBg="1"/>
      <p:bldP spid="34" grpId="0" animBg="1"/>
      <p:bldP spid="37" grpId="0" animBg="1"/>
      <p:bldP spid="38" grpId="0" animBg="1"/>
      <p:bldP spid="43" grpId="0" animBg="1"/>
      <p:bldP spid="77" grpId="0" animBg="1"/>
      <p:bldP spid="107" grpId="0" animBg="1"/>
      <p:bldP spid="141" grpId="0"/>
      <p:bldP spid="14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0066" y="1189495"/>
            <a:ext cx="11651870" cy="3714543"/>
          </a:xfrm>
        </p:spPr>
        <p:txBody>
          <a:bodyPr/>
          <a:lstStyle/>
          <a:p>
            <a:r>
              <a:rPr lang="en-US" dirty="0" smtClean="0"/>
              <a:t>v1:</a:t>
            </a:r>
          </a:p>
          <a:p>
            <a:pPr lvl="1"/>
            <a:r>
              <a:rPr lang="en-US" dirty="0" smtClean="0"/>
              <a:t>Not fully integrated: no RBAC, tagging, templates</a:t>
            </a:r>
          </a:p>
          <a:p>
            <a:pPr lvl="1"/>
            <a:r>
              <a:rPr lang="en-US" dirty="0" smtClean="0"/>
              <a:t>Clunky network modelling</a:t>
            </a:r>
          </a:p>
          <a:p>
            <a:r>
              <a:rPr lang="en-US" dirty="0" smtClean="0"/>
              <a:t>v2:</a:t>
            </a:r>
          </a:p>
          <a:p>
            <a:pPr lvl="1"/>
            <a:r>
              <a:rPr lang="en-US" dirty="0" smtClean="0"/>
              <a:t>Fully integrated into Resource Manager</a:t>
            </a:r>
          </a:p>
          <a:p>
            <a:pPr lvl="1"/>
            <a:r>
              <a:rPr lang="en-US" dirty="0" smtClean="0"/>
              <a:t>Revamped control plane with asynchronous, parallel operations</a:t>
            </a:r>
          </a:p>
          <a:p>
            <a:pPr lvl="1"/>
            <a:r>
              <a:rPr lang="en-US" dirty="0" smtClean="0"/>
              <a:t>Network resource types are separate from compute</a:t>
            </a:r>
          </a:p>
          <a:p>
            <a:pPr marL="547687" lvl="2" indent="-336080"/>
            <a:r>
              <a:rPr lang="en-US" dirty="0"/>
              <a:t>Part of </a:t>
            </a:r>
            <a:r>
              <a:rPr lang="en-US" dirty="0" smtClean="0"/>
              <a:t>Azure-consistent private cloud</a:t>
            </a:r>
            <a:endParaRPr lang="en-US" dirty="0"/>
          </a:p>
        </p:txBody>
      </p:sp>
      <p:sp>
        <p:nvSpPr>
          <p:cNvPr id="3" name="Title 2"/>
          <p:cNvSpPr>
            <a:spLocks noGrp="1"/>
          </p:cNvSpPr>
          <p:nvPr>
            <p:ph type="title"/>
          </p:nvPr>
        </p:nvSpPr>
        <p:spPr/>
        <p:txBody>
          <a:bodyPr/>
          <a:lstStyle/>
          <a:p>
            <a:r>
              <a:rPr lang="en-US" dirty="0" smtClean="0"/>
              <a:t>What’s New About </a:t>
            </a:r>
            <a:r>
              <a:rPr lang="en-US" dirty="0"/>
              <a:t>t</a:t>
            </a:r>
            <a:r>
              <a:rPr lang="en-US" dirty="0" smtClean="0"/>
              <a:t>he v2 Resource Providers?</a:t>
            </a:r>
            <a:endParaRPr lang="en-US" dirty="0"/>
          </a:p>
        </p:txBody>
      </p:sp>
    </p:spTree>
    <p:extLst>
      <p:ext uri="{BB962C8B-B14F-4D97-AF65-F5344CB8AC3E}">
        <p14:creationId xmlns:p14="http://schemas.microsoft.com/office/powerpoint/2010/main" val="372586444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5"/>
            <a:ext cx="11653523" cy="4709944"/>
          </a:xfrm>
        </p:spPr>
        <p:txBody>
          <a:bodyPr/>
          <a:lstStyle/>
          <a:p>
            <a:r>
              <a:rPr lang="en-US" dirty="0" smtClean="0"/>
              <a:t>template-driven</a:t>
            </a:r>
          </a:p>
          <a:p>
            <a:r>
              <a:rPr lang="en-US" dirty="0" smtClean="0"/>
              <a:t>declarative</a:t>
            </a:r>
            <a:endParaRPr lang="en-US" dirty="0"/>
          </a:p>
          <a:p>
            <a:r>
              <a:rPr lang="en-US" dirty="0"/>
              <a:t>idempotent</a:t>
            </a:r>
          </a:p>
          <a:p>
            <a:r>
              <a:rPr lang="en-US" dirty="0" smtClean="0"/>
              <a:t>multi-service</a:t>
            </a:r>
            <a:endParaRPr lang="en-US" dirty="0"/>
          </a:p>
          <a:p>
            <a:r>
              <a:rPr lang="en-US" dirty="0" smtClean="0"/>
              <a:t>multi-region</a:t>
            </a:r>
          </a:p>
          <a:p>
            <a:r>
              <a:rPr lang="en-US" dirty="0" smtClean="0"/>
              <a:t>extensible</a:t>
            </a:r>
            <a:endParaRPr lang="en-US" dirty="0"/>
          </a:p>
          <a:p>
            <a:endParaRPr lang="en-US" dirty="0"/>
          </a:p>
        </p:txBody>
      </p:sp>
      <p:sp>
        <p:nvSpPr>
          <p:cNvPr id="2" name="Title 1"/>
          <p:cNvSpPr>
            <a:spLocks noGrp="1"/>
          </p:cNvSpPr>
          <p:nvPr>
            <p:ph type="title"/>
          </p:nvPr>
        </p:nvSpPr>
        <p:spPr/>
        <p:txBody>
          <a:bodyPr/>
          <a:lstStyle/>
          <a:p>
            <a:r>
              <a:rPr lang="en-US" dirty="0" smtClean="0"/>
              <a:t>Deploying with Azure Resource Manager</a:t>
            </a:r>
            <a:endParaRPr lang="en-US" dirty="0"/>
          </a:p>
        </p:txBody>
      </p:sp>
    </p:spTree>
    <p:extLst>
      <p:ext uri="{BB962C8B-B14F-4D97-AF65-F5344CB8AC3E}">
        <p14:creationId xmlns:p14="http://schemas.microsoft.com/office/powerpoint/2010/main" val="11830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97192" y="504351"/>
            <a:ext cx="5078461" cy="2387261"/>
          </a:xfrm>
        </p:spPr>
        <p:txBody>
          <a:bodyPr/>
          <a:lstStyle/>
          <a:p>
            <a:r>
              <a:rPr lang="en-US" sz="7200" dirty="0">
                <a:solidFill>
                  <a:schemeClr val="tx1"/>
                </a:solidFill>
              </a:rPr>
              <a:t>Resource Group</a:t>
            </a:r>
          </a:p>
        </p:txBody>
      </p:sp>
      <p:sp>
        <p:nvSpPr>
          <p:cNvPr id="3" name="Subtitle 2"/>
          <p:cNvSpPr>
            <a:spLocks noGrp="1"/>
          </p:cNvSpPr>
          <p:nvPr>
            <p:ph type="subTitle" idx="1"/>
          </p:nvPr>
        </p:nvSpPr>
        <p:spPr>
          <a:xfrm>
            <a:off x="5797192" y="3072459"/>
            <a:ext cx="5734899" cy="3338429"/>
          </a:xfrm>
        </p:spPr>
        <p:txBody>
          <a:bodyPr>
            <a:normAutofit/>
          </a:bodyPr>
          <a:lstStyle/>
          <a:p>
            <a:pPr marL="400003" indent="-400003">
              <a:buFont typeface="Wingdings" panose="05000000000000000000" pitchFamily="2" charset="2"/>
              <a:buChar char="à"/>
            </a:pPr>
            <a:r>
              <a:rPr lang="en-US" dirty="0">
                <a:solidFill>
                  <a:schemeClr val="tx1"/>
                </a:solidFill>
                <a:cs typeface="Segoe UI Light" panose="020B0502040204020203" pitchFamily="34" charset="0"/>
              </a:rPr>
              <a:t>container for multiple resources</a:t>
            </a:r>
          </a:p>
          <a:p>
            <a:pPr marL="400003" indent="-400003">
              <a:buFont typeface="Wingdings" panose="05000000000000000000" pitchFamily="2" charset="2"/>
              <a:buChar char="à"/>
            </a:pPr>
            <a:r>
              <a:rPr lang="en-US" dirty="0">
                <a:solidFill>
                  <a:schemeClr val="tx1"/>
                </a:solidFill>
                <a:cs typeface="Segoe UI Light" panose="020B0502040204020203" pitchFamily="34" charset="0"/>
              </a:rPr>
              <a:t>resources exist in one* resource group</a:t>
            </a:r>
          </a:p>
          <a:p>
            <a:pPr marL="400003" indent="-400003">
              <a:buFont typeface="Wingdings" panose="05000000000000000000" pitchFamily="2" charset="2"/>
              <a:buChar char="à"/>
            </a:pPr>
            <a:r>
              <a:rPr lang="en-US" dirty="0">
                <a:solidFill>
                  <a:schemeClr val="tx1"/>
                </a:solidFill>
                <a:cs typeface="Segoe UI Light" panose="020B0502040204020203" pitchFamily="34" charset="0"/>
              </a:rPr>
              <a:t>resource groups can span regions</a:t>
            </a:r>
          </a:p>
          <a:p>
            <a:pPr marL="400003" indent="-400003">
              <a:buFont typeface="Wingdings" panose="05000000000000000000" pitchFamily="2" charset="2"/>
              <a:buChar char="à"/>
            </a:pPr>
            <a:r>
              <a:rPr lang="en-US" dirty="0">
                <a:solidFill>
                  <a:schemeClr val="tx1"/>
                </a:solidFill>
                <a:cs typeface="Segoe UI Light" panose="020B0502040204020203" pitchFamily="34" charset="0"/>
              </a:rPr>
              <a:t>resource groups can span services</a:t>
            </a:r>
            <a:endParaRPr lang="en-US" dirty="0">
              <a:solidFill>
                <a:schemeClr val="tx1"/>
              </a:solidFill>
            </a:endParaRPr>
          </a:p>
        </p:txBody>
      </p:sp>
      <p:sp>
        <p:nvSpPr>
          <p:cNvPr id="9" name="Freeform 7"/>
          <p:cNvSpPr>
            <a:spLocks/>
          </p:cNvSpPr>
          <p:nvPr/>
        </p:nvSpPr>
        <p:spPr bwMode="auto">
          <a:xfrm>
            <a:off x="1586551" y="1986169"/>
            <a:ext cx="3060263" cy="3058679"/>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 name="Freeform 8"/>
          <p:cNvSpPr>
            <a:spLocks/>
          </p:cNvSpPr>
          <p:nvPr/>
        </p:nvSpPr>
        <p:spPr bwMode="auto">
          <a:xfrm>
            <a:off x="3115095" y="1935376"/>
            <a:ext cx="126981" cy="141267"/>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1" name="Freeform 9"/>
          <p:cNvSpPr>
            <a:spLocks/>
          </p:cNvSpPr>
          <p:nvPr/>
        </p:nvSpPr>
        <p:spPr bwMode="auto">
          <a:xfrm>
            <a:off x="1592901" y="3002025"/>
            <a:ext cx="149204" cy="14761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2" name="Freeform 10"/>
          <p:cNvSpPr>
            <a:spLocks/>
          </p:cNvSpPr>
          <p:nvPr/>
        </p:nvSpPr>
        <p:spPr bwMode="auto">
          <a:xfrm>
            <a:off x="1202432" y="1786172"/>
            <a:ext cx="1307913"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3" name="Freeform 11"/>
          <p:cNvSpPr>
            <a:spLocks/>
          </p:cNvSpPr>
          <p:nvPr/>
        </p:nvSpPr>
        <p:spPr bwMode="auto">
          <a:xfrm>
            <a:off x="1202432" y="1786172"/>
            <a:ext cx="1307913"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4" name="Freeform 12"/>
          <p:cNvSpPr>
            <a:spLocks/>
          </p:cNvSpPr>
          <p:nvPr/>
        </p:nvSpPr>
        <p:spPr bwMode="auto">
          <a:xfrm>
            <a:off x="1361158" y="1959184"/>
            <a:ext cx="157140" cy="415867"/>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5" name="Freeform 13"/>
          <p:cNvSpPr>
            <a:spLocks/>
          </p:cNvSpPr>
          <p:nvPr/>
        </p:nvSpPr>
        <p:spPr bwMode="auto">
          <a:xfrm>
            <a:off x="1556393" y="2394098"/>
            <a:ext cx="777764" cy="385708"/>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6" name="Freeform 14"/>
          <p:cNvSpPr>
            <a:spLocks/>
          </p:cNvSpPr>
          <p:nvPr/>
        </p:nvSpPr>
        <p:spPr bwMode="auto">
          <a:xfrm>
            <a:off x="1865911" y="2102039"/>
            <a:ext cx="552371" cy="463484"/>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7" name="Freeform 15"/>
          <p:cNvSpPr>
            <a:spLocks/>
          </p:cNvSpPr>
          <p:nvPr/>
        </p:nvSpPr>
        <p:spPr bwMode="auto">
          <a:xfrm>
            <a:off x="1600836" y="1811568"/>
            <a:ext cx="238091" cy="23015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8" name="Freeform 16"/>
          <p:cNvSpPr>
            <a:spLocks/>
          </p:cNvSpPr>
          <p:nvPr/>
        </p:nvSpPr>
        <p:spPr bwMode="auto">
          <a:xfrm>
            <a:off x="1381792" y="2375051"/>
            <a:ext cx="174600" cy="439675"/>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9" name="Freeform 17"/>
          <p:cNvSpPr>
            <a:spLocks/>
          </p:cNvSpPr>
          <p:nvPr/>
        </p:nvSpPr>
        <p:spPr bwMode="auto">
          <a:xfrm>
            <a:off x="1461156" y="2041724"/>
            <a:ext cx="404755" cy="44284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0" name="Freeform 18"/>
          <p:cNvSpPr>
            <a:spLocks/>
          </p:cNvSpPr>
          <p:nvPr/>
        </p:nvSpPr>
        <p:spPr bwMode="auto">
          <a:xfrm>
            <a:off x="1756389" y="1905217"/>
            <a:ext cx="552371" cy="244440"/>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1" name="Freeform 19"/>
          <p:cNvSpPr>
            <a:spLocks/>
          </p:cNvSpPr>
          <p:nvPr/>
        </p:nvSpPr>
        <p:spPr bwMode="auto">
          <a:xfrm>
            <a:off x="2059558" y="2251243"/>
            <a:ext cx="280948" cy="279360"/>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2" name="Freeform 20"/>
          <p:cNvSpPr>
            <a:spLocks/>
          </p:cNvSpPr>
          <p:nvPr/>
        </p:nvSpPr>
        <p:spPr bwMode="auto">
          <a:xfrm>
            <a:off x="1808769" y="2562349"/>
            <a:ext cx="258727" cy="26031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3" name="Freeform 21"/>
          <p:cNvSpPr>
            <a:spLocks/>
          </p:cNvSpPr>
          <p:nvPr/>
        </p:nvSpPr>
        <p:spPr bwMode="auto">
          <a:xfrm>
            <a:off x="1343698" y="2176641"/>
            <a:ext cx="395231" cy="395232"/>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4" name="Freeform 22"/>
          <p:cNvSpPr>
            <a:spLocks/>
          </p:cNvSpPr>
          <p:nvPr/>
        </p:nvSpPr>
        <p:spPr bwMode="auto">
          <a:xfrm>
            <a:off x="3854764" y="1949660"/>
            <a:ext cx="431739" cy="987285"/>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5" name="Freeform 23"/>
          <p:cNvSpPr>
            <a:spLocks/>
          </p:cNvSpPr>
          <p:nvPr/>
        </p:nvSpPr>
        <p:spPr bwMode="auto">
          <a:xfrm>
            <a:off x="4281741" y="1949660"/>
            <a:ext cx="436500" cy="987285"/>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6" name="Oval 24"/>
          <p:cNvSpPr>
            <a:spLocks noChangeArrowheads="1"/>
          </p:cNvSpPr>
          <p:nvPr/>
        </p:nvSpPr>
        <p:spPr bwMode="auto">
          <a:xfrm>
            <a:off x="3854765" y="1794108"/>
            <a:ext cx="863476" cy="31110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7" name="Oval 25"/>
          <p:cNvSpPr>
            <a:spLocks noChangeArrowheads="1"/>
          </p:cNvSpPr>
          <p:nvPr/>
        </p:nvSpPr>
        <p:spPr bwMode="auto">
          <a:xfrm>
            <a:off x="3942065" y="1835378"/>
            <a:ext cx="688876" cy="206345"/>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8" name="Freeform 26"/>
          <p:cNvSpPr>
            <a:spLocks/>
          </p:cNvSpPr>
          <p:nvPr/>
        </p:nvSpPr>
        <p:spPr bwMode="auto">
          <a:xfrm>
            <a:off x="3942065" y="1835377"/>
            <a:ext cx="688876" cy="168251"/>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9" name="Freeform 27"/>
          <p:cNvSpPr>
            <a:spLocks noEditPoints="1"/>
          </p:cNvSpPr>
          <p:nvPr/>
        </p:nvSpPr>
        <p:spPr bwMode="auto">
          <a:xfrm>
            <a:off x="3972223" y="2298860"/>
            <a:ext cx="628560" cy="35396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0" name="Freeform 28"/>
          <p:cNvSpPr>
            <a:spLocks/>
          </p:cNvSpPr>
          <p:nvPr/>
        </p:nvSpPr>
        <p:spPr bwMode="auto">
          <a:xfrm>
            <a:off x="4051587" y="2362353"/>
            <a:ext cx="150791" cy="22539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1" name="Freeform 29"/>
          <p:cNvSpPr>
            <a:spLocks/>
          </p:cNvSpPr>
          <p:nvPr/>
        </p:nvSpPr>
        <p:spPr bwMode="auto">
          <a:xfrm>
            <a:off x="4415073" y="2356003"/>
            <a:ext cx="87300" cy="84125"/>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2" name="Freeform 30"/>
          <p:cNvSpPr>
            <a:spLocks/>
          </p:cNvSpPr>
          <p:nvPr/>
        </p:nvSpPr>
        <p:spPr bwMode="auto">
          <a:xfrm>
            <a:off x="4413484" y="2500446"/>
            <a:ext cx="103173" cy="92061"/>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3" name="Freeform 31"/>
          <p:cNvSpPr>
            <a:spLocks/>
          </p:cNvSpPr>
          <p:nvPr/>
        </p:nvSpPr>
        <p:spPr bwMode="auto">
          <a:xfrm>
            <a:off x="3905556" y="4467079"/>
            <a:ext cx="760304" cy="222219"/>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4" name="Freeform 32"/>
          <p:cNvSpPr>
            <a:spLocks noEditPoints="1"/>
          </p:cNvSpPr>
          <p:nvPr/>
        </p:nvSpPr>
        <p:spPr bwMode="auto">
          <a:xfrm>
            <a:off x="3705562" y="3616299"/>
            <a:ext cx="1163471" cy="85077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5" name="Freeform 33"/>
          <p:cNvSpPr>
            <a:spLocks/>
          </p:cNvSpPr>
          <p:nvPr/>
        </p:nvSpPr>
        <p:spPr bwMode="auto">
          <a:xfrm>
            <a:off x="3792861" y="3705186"/>
            <a:ext cx="985697" cy="671417"/>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6" name="Freeform 34"/>
          <p:cNvSpPr>
            <a:spLocks/>
          </p:cNvSpPr>
          <p:nvPr/>
        </p:nvSpPr>
        <p:spPr bwMode="auto">
          <a:xfrm>
            <a:off x="3792861" y="3705186"/>
            <a:ext cx="985697" cy="671417"/>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7" name="Freeform 35"/>
          <p:cNvSpPr>
            <a:spLocks/>
          </p:cNvSpPr>
          <p:nvPr/>
        </p:nvSpPr>
        <p:spPr bwMode="auto">
          <a:xfrm>
            <a:off x="3705561" y="3616299"/>
            <a:ext cx="1092044" cy="85077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8" name="Freeform 36"/>
          <p:cNvSpPr>
            <a:spLocks/>
          </p:cNvSpPr>
          <p:nvPr/>
        </p:nvSpPr>
        <p:spPr bwMode="auto">
          <a:xfrm>
            <a:off x="3792861" y="3705186"/>
            <a:ext cx="901572" cy="671417"/>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9" name="Rectangle 37"/>
          <p:cNvSpPr>
            <a:spLocks noChangeArrowheads="1"/>
          </p:cNvSpPr>
          <p:nvPr/>
        </p:nvSpPr>
        <p:spPr bwMode="auto">
          <a:xfrm>
            <a:off x="3905556" y="4619456"/>
            <a:ext cx="760304" cy="69840"/>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0" name="Oval 38"/>
          <p:cNvSpPr>
            <a:spLocks noChangeArrowheads="1"/>
          </p:cNvSpPr>
          <p:nvPr/>
        </p:nvSpPr>
        <p:spPr bwMode="auto">
          <a:xfrm>
            <a:off x="4265868" y="3648046"/>
            <a:ext cx="31745" cy="33332"/>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1" name="Freeform 39"/>
          <p:cNvSpPr>
            <a:spLocks/>
          </p:cNvSpPr>
          <p:nvPr/>
        </p:nvSpPr>
        <p:spPr bwMode="auto">
          <a:xfrm>
            <a:off x="4075395" y="3782963"/>
            <a:ext cx="419040" cy="246028"/>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2" name="Freeform 40"/>
          <p:cNvSpPr>
            <a:spLocks/>
          </p:cNvSpPr>
          <p:nvPr/>
        </p:nvSpPr>
        <p:spPr bwMode="auto">
          <a:xfrm>
            <a:off x="4046823" y="3949627"/>
            <a:ext cx="215869" cy="368248"/>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3" name="Freeform 41"/>
          <p:cNvSpPr>
            <a:spLocks/>
          </p:cNvSpPr>
          <p:nvPr/>
        </p:nvSpPr>
        <p:spPr bwMode="auto">
          <a:xfrm>
            <a:off x="4308724" y="3951214"/>
            <a:ext cx="215869" cy="36666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4" name="Freeform 42"/>
          <p:cNvSpPr>
            <a:spLocks/>
          </p:cNvSpPr>
          <p:nvPr/>
        </p:nvSpPr>
        <p:spPr bwMode="auto">
          <a:xfrm>
            <a:off x="1299256" y="3848041"/>
            <a:ext cx="1114265" cy="780940"/>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5" name="Freeform 43"/>
          <p:cNvSpPr>
            <a:spLocks/>
          </p:cNvSpPr>
          <p:nvPr/>
        </p:nvSpPr>
        <p:spPr bwMode="auto">
          <a:xfrm>
            <a:off x="1299256" y="3678202"/>
            <a:ext cx="1114265" cy="169839"/>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6" name="Rectangle 44"/>
          <p:cNvSpPr>
            <a:spLocks noChangeArrowheads="1"/>
          </p:cNvSpPr>
          <p:nvPr/>
        </p:nvSpPr>
        <p:spPr bwMode="auto">
          <a:xfrm>
            <a:off x="1627821" y="4090895"/>
            <a:ext cx="206345"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7" name="Rectangle 45"/>
          <p:cNvSpPr>
            <a:spLocks noChangeArrowheads="1"/>
          </p:cNvSpPr>
          <p:nvPr/>
        </p:nvSpPr>
        <p:spPr bwMode="auto">
          <a:xfrm>
            <a:off x="1627821" y="4090895"/>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8" name="Rectangle 46"/>
          <p:cNvSpPr>
            <a:spLocks noChangeArrowheads="1"/>
          </p:cNvSpPr>
          <p:nvPr/>
        </p:nvSpPr>
        <p:spPr bwMode="auto">
          <a:xfrm>
            <a:off x="1627821" y="3925817"/>
            <a:ext cx="206345" cy="1238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9" name="Rectangle 47"/>
          <p:cNvSpPr>
            <a:spLocks noChangeArrowheads="1"/>
          </p:cNvSpPr>
          <p:nvPr/>
        </p:nvSpPr>
        <p:spPr bwMode="auto">
          <a:xfrm>
            <a:off x="1627821" y="3925817"/>
            <a:ext cx="206345" cy="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0" name="Rectangle 48"/>
          <p:cNvSpPr>
            <a:spLocks noChangeArrowheads="1"/>
          </p:cNvSpPr>
          <p:nvPr/>
        </p:nvSpPr>
        <p:spPr bwMode="auto">
          <a:xfrm>
            <a:off x="1627821" y="4255971"/>
            <a:ext cx="206345"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1" name="Rectangle 49"/>
          <p:cNvSpPr>
            <a:spLocks noChangeArrowheads="1"/>
          </p:cNvSpPr>
          <p:nvPr/>
        </p:nvSpPr>
        <p:spPr bwMode="auto">
          <a:xfrm>
            <a:off x="1627821" y="4255971"/>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2" name="Rectangle 50"/>
          <p:cNvSpPr>
            <a:spLocks noChangeArrowheads="1"/>
          </p:cNvSpPr>
          <p:nvPr/>
        </p:nvSpPr>
        <p:spPr bwMode="auto">
          <a:xfrm>
            <a:off x="1875436" y="4255971"/>
            <a:ext cx="206345"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3" name="Rectangle 51"/>
          <p:cNvSpPr>
            <a:spLocks noChangeArrowheads="1"/>
          </p:cNvSpPr>
          <p:nvPr/>
        </p:nvSpPr>
        <p:spPr bwMode="auto">
          <a:xfrm>
            <a:off x="1875436" y="4090895"/>
            <a:ext cx="206345"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4" name="Rectangle 52"/>
          <p:cNvSpPr>
            <a:spLocks noChangeArrowheads="1"/>
          </p:cNvSpPr>
          <p:nvPr/>
        </p:nvSpPr>
        <p:spPr bwMode="auto">
          <a:xfrm>
            <a:off x="1875436" y="4090895"/>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5" name="Rectangle 53"/>
          <p:cNvSpPr>
            <a:spLocks noChangeArrowheads="1"/>
          </p:cNvSpPr>
          <p:nvPr/>
        </p:nvSpPr>
        <p:spPr bwMode="auto">
          <a:xfrm>
            <a:off x="1875436" y="3925817"/>
            <a:ext cx="206345" cy="1238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6" name="Rectangle 54"/>
          <p:cNvSpPr>
            <a:spLocks noChangeArrowheads="1"/>
          </p:cNvSpPr>
          <p:nvPr/>
        </p:nvSpPr>
        <p:spPr bwMode="auto">
          <a:xfrm>
            <a:off x="1875436" y="3925817"/>
            <a:ext cx="206345" cy="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7" name="Rectangle 55"/>
          <p:cNvSpPr>
            <a:spLocks noChangeArrowheads="1"/>
          </p:cNvSpPr>
          <p:nvPr/>
        </p:nvSpPr>
        <p:spPr bwMode="auto">
          <a:xfrm>
            <a:off x="1381793" y="3925817"/>
            <a:ext cx="206345" cy="1238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8" name="Rectangle 56"/>
          <p:cNvSpPr>
            <a:spLocks noChangeArrowheads="1"/>
          </p:cNvSpPr>
          <p:nvPr/>
        </p:nvSpPr>
        <p:spPr bwMode="auto">
          <a:xfrm>
            <a:off x="1381793" y="3925817"/>
            <a:ext cx="206345" cy="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9" name="Rectangle 57"/>
          <p:cNvSpPr>
            <a:spLocks noChangeArrowheads="1"/>
          </p:cNvSpPr>
          <p:nvPr/>
        </p:nvSpPr>
        <p:spPr bwMode="auto">
          <a:xfrm>
            <a:off x="1381793" y="4090895"/>
            <a:ext cx="206345"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0" name="Rectangle 58"/>
          <p:cNvSpPr>
            <a:spLocks noChangeArrowheads="1"/>
          </p:cNvSpPr>
          <p:nvPr/>
        </p:nvSpPr>
        <p:spPr bwMode="auto">
          <a:xfrm>
            <a:off x="1381793" y="4090895"/>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1" name="Rectangle 59"/>
          <p:cNvSpPr>
            <a:spLocks noChangeArrowheads="1"/>
          </p:cNvSpPr>
          <p:nvPr/>
        </p:nvSpPr>
        <p:spPr bwMode="auto">
          <a:xfrm>
            <a:off x="1381793" y="4255971"/>
            <a:ext cx="206345"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2" name="Rectangle 60"/>
          <p:cNvSpPr>
            <a:spLocks noChangeArrowheads="1"/>
          </p:cNvSpPr>
          <p:nvPr/>
        </p:nvSpPr>
        <p:spPr bwMode="auto">
          <a:xfrm>
            <a:off x="1381793" y="4255971"/>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3" name="Rectangle 61"/>
          <p:cNvSpPr>
            <a:spLocks noChangeArrowheads="1"/>
          </p:cNvSpPr>
          <p:nvPr/>
        </p:nvSpPr>
        <p:spPr bwMode="auto">
          <a:xfrm>
            <a:off x="1381793" y="4422635"/>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4" name="Rectangle 62"/>
          <p:cNvSpPr>
            <a:spLocks noChangeArrowheads="1"/>
          </p:cNvSpPr>
          <p:nvPr/>
        </p:nvSpPr>
        <p:spPr bwMode="auto">
          <a:xfrm>
            <a:off x="1381793" y="4422635"/>
            <a:ext cx="206345" cy="12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5" name="Rectangle 63"/>
          <p:cNvSpPr>
            <a:spLocks noChangeArrowheads="1"/>
          </p:cNvSpPr>
          <p:nvPr/>
        </p:nvSpPr>
        <p:spPr bwMode="auto">
          <a:xfrm>
            <a:off x="1627821" y="4422635"/>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6" name="Rectangle 64"/>
          <p:cNvSpPr>
            <a:spLocks noChangeArrowheads="1"/>
          </p:cNvSpPr>
          <p:nvPr/>
        </p:nvSpPr>
        <p:spPr bwMode="auto">
          <a:xfrm>
            <a:off x="1875436" y="4422635"/>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7" name="Rectangle 65"/>
          <p:cNvSpPr>
            <a:spLocks noChangeArrowheads="1"/>
          </p:cNvSpPr>
          <p:nvPr/>
        </p:nvSpPr>
        <p:spPr bwMode="auto">
          <a:xfrm>
            <a:off x="2124637" y="4255971"/>
            <a:ext cx="206345"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8" name="Rectangle 66"/>
          <p:cNvSpPr>
            <a:spLocks noChangeArrowheads="1"/>
          </p:cNvSpPr>
          <p:nvPr/>
        </p:nvSpPr>
        <p:spPr bwMode="auto">
          <a:xfrm>
            <a:off x="2124637" y="4090895"/>
            <a:ext cx="206345"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9" name="Rectangle 67"/>
          <p:cNvSpPr>
            <a:spLocks noChangeArrowheads="1"/>
          </p:cNvSpPr>
          <p:nvPr/>
        </p:nvSpPr>
        <p:spPr bwMode="auto">
          <a:xfrm>
            <a:off x="2124637" y="3925817"/>
            <a:ext cx="206345" cy="1238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0" name="Rectangle 68"/>
          <p:cNvSpPr>
            <a:spLocks noChangeArrowheads="1"/>
          </p:cNvSpPr>
          <p:nvPr/>
        </p:nvSpPr>
        <p:spPr bwMode="auto">
          <a:xfrm>
            <a:off x="2124637" y="4422635"/>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1" name="Freeform 69"/>
          <p:cNvSpPr>
            <a:spLocks noEditPoints="1"/>
          </p:cNvSpPr>
          <p:nvPr/>
        </p:nvSpPr>
        <p:spPr bwMode="auto">
          <a:xfrm>
            <a:off x="1334174" y="3678201"/>
            <a:ext cx="93807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2" name="Freeform 70"/>
          <p:cNvSpPr>
            <a:spLocks/>
          </p:cNvSpPr>
          <p:nvPr/>
        </p:nvSpPr>
        <p:spPr bwMode="auto">
          <a:xfrm>
            <a:off x="1594488" y="3678201"/>
            <a:ext cx="36507"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3" name="Freeform 71"/>
          <p:cNvSpPr>
            <a:spLocks/>
          </p:cNvSpPr>
          <p:nvPr/>
        </p:nvSpPr>
        <p:spPr bwMode="auto">
          <a:xfrm>
            <a:off x="1337348" y="4628980"/>
            <a:ext cx="5555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4" name="Freeform 72"/>
          <p:cNvSpPr>
            <a:spLocks noEditPoints="1"/>
          </p:cNvSpPr>
          <p:nvPr/>
        </p:nvSpPr>
        <p:spPr bwMode="auto">
          <a:xfrm>
            <a:off x="1299255" y="3848041"/>
            <a:ext cx="814271" cy="780940"/>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5" name="Freeform 73"/>
          <p:cNvSpPr>
            <a:spLocks/>
          </p:cNvSpPr>
          <p:nvPr/>
        </p:nvSpPr>
        <p:spPr bwMode="auto">
          <a:xfrm>
            <a:off x="1299255" y="3678202"/>
            <a:ext cx="969824" cy="169839"/>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6" name="Freeform 74"/>
          <p:cNvSpPr>
            <a:spLocks/>
          </p:cNvSpPr>
          <p:nvPr/>
        </p:nvSpPr>
        <p:spPr bwMode="auto">
          <a:xfrm>
            <a:off x="1627821" y="4090895"/>
            <a:ext cx="206345" cy="125395"/>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7" name="Freeform 75"/>
          <p:cNvSpPr>
            <a:spLocks/>
          </p:cNvSpPr>
          <p:nvPr/>
        </p:nvSpPr>
        <p:spPr bwMode="auto">
          <a:xfrm>
            <a:off x="1627821" y="4090895"/>
            <a:ext cx="206345" cy="125395"/>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8" name="Rectangle 76"/>
          <p:cNvSpPr>
            <a:spLocks noChangeArrowheads="1"/>
          </p:cNvSpPr>
          <p:nvPr/>
        </p:nvSpPr>
        <p:spPr bwMode="auto">
          <a:xfrm>
            <a:off x="1627821" y="3925817"/>
            <a:ext cx="206345" cy="1238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9" name="Rectangle 77"/>
          <p:cNvSpPr>
            <a:spLocks noChangeArrowheads="1"/>
          </p:cNvSpPr>
          <p:nvPr/>
        </p:nvSpPr>
        <p:spPr bwMode="auto">
          <a:xfrm>
            <a:off x="1627821" y="3925817"/>
            <a:ext cx="206345" cy="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0" name="Freeform 78"/>
          <p:cNvSpPr>
            <a:spLocks/>
          </p:cNvSpPr>
          <p:nvPr/>
        </p:nvSpPr>
        <p:spPr bwMode="auto">
          <a:xfrm>
            <a:off x="1627821" y="4255971"/>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1" name="Freeform 79"/>
          <p:cNvSpPr>
            <a:spLocks/>
          </p:cNvSpPr>
          <p:nvPr/>
        </p:nvSpPr>
        <p:spPr bwMode="auto">
          <a:xfrm>
            <a:off x="1627821" y="4255971"/>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2" name="Freeform 80"/>
          <p:cNvSpPr>
            <a:spLocks/>
          </p:cNvSpPr>
          <p:nvPr/>
        </p:nvSpPr>
        <p:spPr bwMode="auto">
          <a:xfrm>
            <a:off x="1875435" y="4090893"/>
            <a:ext cx="12699" cy="12699"/>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3" name="Freeform 81"/>
          <p:cNvSpPr>
            <a:spLocks/>
          </p:cNvSpPr>
          <p:nvPr/>
        </p:nvSpPr>
        <p:spPr bwMode="auto">
          <a:xfrm>
            <a:off x="1875435" y="4090893"/>
            <a:ext cx="12699" cy="12699"/>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4" name="Freeform 82"/>
          <p:cNvSpPr>
            <a:spLocks/>
          </p:cNvSpPr>
          <p:nvPr/>
        </p:nvSpPr>
        <p:spPr bwMode="auto">
          <a:xfrm>
            <a:off x="1875435" y="3925817"/>
            <a:ext cx="165077" cy="12380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5" name="Freeform 83"/>
          <p:cNvSpPr>
            <a:spLocks/>
          </p:cNvSpPr>
          <p:nvPr/>
        </p:nvSpPr>
        <p:spPr bwMode="auto">
          <a:xfrm>
            <a:off x="1875435" y="3925817"/>
            <a:ext cx="165077" cy="12380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6" name="Rectangle 84"/>
          <p:cNvSpPr>
            <a:spLocks noChangeArrowheads="1"/>
          </p:cNvSpPr>
          <p:nvPr/>
        </p:nvSpPr>
        <p:spPr bwMode="auto">
          <a:xfrm>
            <a:off x="1381793" y="3925817"/>
            <a:ext cx="206345" cy="1238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7" name="Rectangle 85"/>
          <p:cNvSpPr>
            <a:spLocks noChangeArrowheads="1"/>
          </p:cNvSpPr>
          <p:nvPr/>
        </p:nvSpPr>
        <p:spPr bwMode="auto">
          <a:xfrm>
            <a:off x="1381793" y="3925817"/>
            <a:ext cx="206345" cy="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8" name="Rectangle 86"/>
          <p:cNvSpPr>
            <a:spLocks noChangeArrowheads="1"/>
          </p:cNvSpPr>
          <p:nvPr/>
        </p:nvSpPr>
        <p:spPr bwMode="auto">
          <a:xfrm>
            <a:off x="1381793" y="4090895"/>
            <a:ext cx="206345"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9" name="Rectangle 87"/>
          <p:cNvSpPr>
            <a:spLocks noChangeArrowheads="1"/>
          </p:cNvSpPr>
          <p:nvPr/>
        </p:nvSpPr>
        <p:spPr bwMode="auto">
          <a:xfrm>
            <a:off x="1381793" y="4090895"/>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0" name="Rectangle 88"/>
          <p:cNvSpPr>
            <a:spLocks noChangeArrowheads="1"/>
          </p:cNvSpPr>
          <p:nvPr/>
        </p:nvSpPr>
        <p:spPr bwMode="auto">
          <a:xfrm>
            <a:off x="1381793" y="4255971"/>
            <a:ext cx="206345" cy="125395"/>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1" name="Rectangle 89"/>
          <p:cNvSpPr>
            <a:spLocks noChangeArrowheads="1"/>
          </p:cNvSpPr>
          <p:nvPr/>
        </p:nvSpPr>
        <p:spPr bwMode="auto">
          <a:xfrm>
            <a:off x="1381793" y="4255971"/>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2" name="Freeform 90"/>
          <p:cNvSpPr>
            <a:spLocks/>
          </p:cNvSpPr>
          <p:nvPr/>
        </p:nvSpPr>
        <p:spPr bwMode="auto">
          <a:xfrm>
            <a:off x="1381792" y="4422635"/>
            <a:ext cx="201584"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3" name="Freeform 91"/>
          <p:cNvSpPr>
            <a:spLocks/>
          </p:cNvSpPr>
          <p:nvPr/>
        </p:nvSpPr>
        <p:spPr bwMode="auto">
          <a:xfrm>
            <a:off x="1381792" y="4422635"/>
            <a:ext cx="201584"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4" name="Rectangle 92"/>
          <p:cNvSpPr>
            <a:spLocks noChangeArrowheads="1"/>
          </p:cNvSpPr>
          <p:nvPr/>
        </p:nvSpPr>
        <p:spPr bwMode="auto">
          <a:xfrm>
            <a:off x="2361141" y="3321065"/>
            <a:ext cx="5658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RESOU</a:t>
            </a:r>
            <a:endParaRPr lang="en-US" altLang="en-US" dirty="0"/>
          </a:p>
        </p:txBody>
      </p:sp>
      <p:sp>
        <p:nvSpPr>
          <p:cNvPr id="95" name="Rectangle 93"/>
          <p:cNvSpPr>
            <a:spLocks noChangeArrowheads="1"/>
          </p:cNvSpPr>
          <p:nvPr/>
        </p:nvSpPr>
        <p:spPr bwMode="auto">
          <a:xfrm>
            <a:off x="2918272" y="3321065"/>
            <a:ext cx="1122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R</a:t>
            </a:r>
            <a:endParaRPr lang="en-US" altLang="en-US" dirty="0"/>
          </a:p>
        </p:txBody>
      </p:sp>
      <p:sp>
        <p:nvSpPr>
          <p:cNvPr id="96" name="Rectangle 94"/>
          <p:cNvSpPr>
            <a:spLocks noChangeArrowheads="1"/>
          </p:cNvSpPr>
          <p:nvPr/>
        </p:nvSpPr>
        <p:spPr bwMode="auto">
          <a:xfrm>
            <a:off x="3026207" y="3321065"/>
            <a:ext cx="3799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CE G</a:t>
            </a:r>
            <a:endParaRPr lang="en-US" altLang="en-US" dirty="0"/>
          </a:p>
        </p:txBody>
      </p:sp>
      <p:sp>
        <p:nvSpPr>
          <p:cNvPr id="97" name="Rectangle 95"/>
          <p:cNvSpPr>
            <a:spLocks noChangeArrowheads="1"/>
          </p:cNvSpPr>
          <p:nvPr/>
        </p:nvSpPr>
        <p:spPr bwMode="auto">
          <a:xfrm>
            <a:off x="3400804" y="3321065"/>
            <a:ext cx="1122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R</a:t>
            </a:r>
            <a:endParaRPr lang="en-US" altLang="en-US" dirty="0"/>
          </a:p>
        </p:txBody>
      </p:sp>
      <p:sp>
        <p:nvSpPr>
          <p:cNvPr id="98" name="Rectangle 96"/>
          <p:cNvSpPr>
            <a:spLocks noChangeArrowheads="1"/>
          </p:cNvSpPr>
          <p:nvPr/>
        </p:nvSpPr>
        <p:spPr bwMode="auto">
          <a:xfrm>
            <a:off x="3508739" y="3321065"/>
            <a:ext cx="3670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OUP</a:t>
            </a:r>
            <a:endParaRPr lang="en-US" altLang="en-US" dirty="0"/>
          </a:p>
        </p:txBody>
      </p:sp>
      <p:sp>
        <p:nvSpPr>
          <p:cNvPr id="99" name="Freeform 97"/>
          <p:cNvSpPr>
            <a:spLocks/>
          </p:cNvSpPr>
          <p:nvPr/>
        </p:nvSpPr>
        <p:spPr bwMode="auto">
          <a:xfrm>
            <a:off x="2754785" y="2025850"/>
            <a:ext cx="142855" cy="25397"/>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0" name="Freeform 98"/>
          <p:cNvSpPr>
            <a:spLocks/>
          </p:cNvSpPr>
          <p:nvPr/>
        </p:nvSpPr>
        <p:spPr bwMode="auto">
          <a:xfrm>
            <a:off x="2754785" y="2025850"/>
            <a:ext cx="44444" cy="25397"/>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1" name="Freeform 99"/>
          <p:cNvSpPr>
            <a:spLocks/>
          </p:cNvSpPr>
          <p:nvPr/>
        </p:nvSpPr>
        <p:spPr bwMode="auto">
          <a:xfrm>
            <a:off x="2819861" y="2025850"/>
            <a:ext cx="12699" cy="25397"/>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2" name="Freeform 100"/>
          <p:cNvSpPr>
            <a:spLocks/>
          </p:cNvSpPr>
          <p:nvPr/>
        </p:nvSpPr>
        <p:spPr bwMode="auto">
          <a:xfrm>
            <a:off x="2853195" y="2025850"/>
            <a:ext cx="44444" cy="25397"/>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3" name="Freeform 101"/>
          <p:cNvSpPr>
            <a:spLocks/>
          </p:cNvSpPr>
          <p:nvPr/>
        </p:nvSpPr>
        <p:spPr bwMode="auto">
          <a:xfrm>
            <a:off x="2796052" y="2025850"/>
            <a:ext cx="25397" cy="25397"/>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4" name="Freeform 102"/>
          <p:cNvSpPr>
            <a:spLocks/>
          </p:cNvSpPr>
          <p:nvPr/>
        </p:nvSpPr>
        <p:spPr bwMode="auto">
          <a:xfrm>
            <a:off x="2696054" y="1995693"/>
            <a:ext cx="120633" cy="87300"/>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5" name="Freeform 103"/>
          <p:cNvSpPr>
            <a:spLocks/>
          </p:cNvSpPr>
          <p:nvPr/>
        </p:nvSpPr>
        <p:spPr bwMode="auto">
          <a:xfrm>
            <a:off x="2830973" y="2025850"/>
            <a:ext cx="26984" cy="25397"/>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6" name="Freeform 104"/>
          <p:cNvSpPr>
            <a:spLocks/>
          </p:cNvSpPr>
          <p:nvPr/>
        </p:nvSpPr>
        <p:spPr bwMode="auto">
          <a:xfrm>
            <a:off x="2837322" y="1995693"/>
            <a:ext cx="122220" cy="87300"/>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7" name="Freeform 105"/>
          <p:cNvSpPr>
            <a:spLocks noEditPoints="1"/>
          </p:cNvSpPr>
          <p:nvPr/>
        </p:nvSpPr>
        <p:spPr bwMode="auto">
          <a:xfrm>
            <a:off x="2648436" y="1860773"/>
            <a:ext cx="357136" cy="357136"/>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 name="TextBox 3"/>
          <p:cNvSpPr txBox="1"/>
          <p:nvPr/>
        </p:nvSpPr>
        <p:spPr>
          <a:xfrm>
            <a:off x="10046285" y="6283975"/>
            <a:ext cx="2144611" cy="615516"/>
          </a:xfrm>
          <a:prstGeom prst="rect">
            <a:avLst/>
          </a:prstGeom>
          <a:noFill/>
        </p:spPr>
        <p:txBody>
          <a:bodyPr wrap="none" lIns="179285" tIns="143428" rIns="179285" bIns="143428" rtlCol="0">
            <a:spAutoFit/>
          </a:bodyPr>
          <a:lstStyle/>
          <a:p>
            <a:pPr>
              <a:lnSpc>
                <a:spcPct val="90000"/>
              </a:lnSpc>
              <a:spcAft>
                <a:spcPts val="588"/>
              </a:spcAft>
            </a:pPr>
            <a:r>
              <a:rPr lang="en-US" sz="2353" dirty="0">
                <a:latin typeface="+mj-lt"/>
              </a:rPr>
              <a:t>*and only one</a:t>
            </a:r>
          </a:p>
        </p:txBody>
      </p:sp>
    </p:spTree>
    <p:extLst>
      <p:ext uri="{BB962C8B-B14F-4D97-AF65-F5344CB8AC3E}">
        <p14:creationId xmlns:p14="http://schemas.microsoft.com/office/powerpoint/2010/main" val="180285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1613876" y="1187938"/>
            <a:ext cx="8964248" cy="2815458"/>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Single Resource Group</a:t>
            </a:r>
          </a:p>
        </p:txBody>
      </p:sp>
      <p:sp>
        <p:nvSpPr>
          <p:cNvPr id="3" name="Title 2"/>
          <p:cNvSpPr>
            <a:spLocks noGrp="1"/>
          </p:cNvSpPr>
          <p:nvPr>
            <p:ph type="title"/>
          </p:nvPr>
        </p:nvSpPr>
        <p:spPr/>
        <p:txBody>
          <a:bodyPr/>
          <a:lstStyle/>
          <a:p>
            <a:r>
              <a:rPr lang="en-US" dirty="0" smtClean="0"/>
              <a:t>Single or multiple resource groups?</a:t>
            </a:r>
            <a:endParaRPr lang="en-US" dirty="0"/>
          </a:p>
        </p:txBody>
      </p:sp>
      <p:sp>
        <p:nvSpPr>
          <p:cNvPr id="13" name="Oval 12"/>
          <p:cNvSpPr/>
          <p:nvPr/>
        </p:nvSpPr>
        <p:spPr bwMode="auto">
          <a:xfrm>
            <a:off x="4019187" y="1815372"/>
            <a:ext cx="4183316" cy="896425"/>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Front End VMs</a:t>
            </a:r>
          </a:p>
        </p:txBody>
      </p:sp>
      <p:sp>
        <p:nvSpPr>
          <p:cNvPr id="14" name="Oval 13"/>
          <p:cNvSpPr/>
          <p:nvPr/>
        </p:nvSpPr>
        <p:spPr bwMode="auto">
          <a:xfrm>
            <a:off x="4019187" y="2882865"/>
            <a:ext cx="4183316" cy="896425"/>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Back End VMs</a:t>
            </a:r>
          </a:p>
        </p:txBody>
      </p:sp>
      <p:sp>
        <p:nvSpPr>
          <p:cNvPr id="15" name="Oval 14"/>
          <p:cNvSpPr/>
          <p:nvPr/>
        </p:nvSpPr>
        <p:spPr bwMode="auto">
          <a:xfrm>
            <a:off x="8202503" y="1815373"/>
            <a:ext cx="1506372" cy="196391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Virtual Network</a:t>
            </a:r>
          </a:p>
        </p:txBody>
      </p:sp>
      <p:sp>
        <p:nvSpPr>
          <p:cNvPr id="16" name="Oval 15"/>
          <p:cNvSpPr/>
          <p:nvPr/>
        </p:nvSpPr>
        <p:spPr bwMode="auto">
          <a:xfrm>
            <a:off x="2510301" y="1815373"/>
            <a:ext cx="1506372" cy="196391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Storage Account</a:t>
            </a:r>
          </a:p>
        </p:txBody>
      </p:sp>
      <p:sp>
        <p:nvSpPr>
          <p:cNvPr id="17" name="Oval 16"/>
          <p:cNvSpPr/>
          <p:nvPr/>
        </p:nvSpPr>
        <p:spPr bwMode="auto">
          <a:xfrm>
            <a:off x="3992011" y="4751974"/>
            <a:ext cx="4183316" cy="89642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RG3: Front End VMs</a:t>
            </a:r>
          </a:p>
        </p:txBody>
      </p:sp>
      <p:sp>
        <p:nvSpPr>
          <p:cNvPr id="18" name="Oval 17"/>
          <p:cNvSpPr/>
          <p:nvPr/>
        </p:nvSpPr>
        <p:spPr bwMode="auto">
          <a:xfrm>
            <a:off x="3992011" y="5819466"/>
            <a:ext cx="4183316" cy="89642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RG4: Back End VMs</a:t>
            </a:r>
          </a:p>
        </p:txBody>
      </p:sp>
      <p:sp>
        <p:nvSpPr>
          <p:cNvPr id="19" name="Oval 18"/>
          <p:cNvSpPr/>
          <p:nvPr/>
        </p:nvSpPr>
        <p:spPr bwMode="auto">
          <a:xfrm>
            <a:off x="8175327" y="4751974"/>
            <a:ext cx="1506372" cy="1963917"/>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RG2: Virtual Network</a:t>
            </a:r>
          </a:p>
        </p:txBody>
      </p:sp>
      <p:sp>
        <p:nvSpPr>
          <p:cNvPr id="20" name="Oval 19"/>
          <p:cNvSpPr/>
          <p:nvPr/>
        </p:nvSpPr>
        <p:spPr bwMode="auto">
          <a:xfrm>
            <a:off x="2483125" y="4751974"/>
            <a:ext cx="1506372" cy="1963917"/>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RG1:</a:t>
            </a:r>
          </a:p>
          <a:p>
            <a:pPr algn="ctr" defTabSz="914030" fontAlgn="base">
              <a:spcBef>
                <a:spcPct val="0"/>
              </a:spcBef>
              <a:spcAft>
                <a:spcPct val="0"/>
              </a:spcAft>
            </a:pPr>
            <a:r>
              <a:rPr lang="en-US" sz="1961" dirty="0">
                <a:gradFill>
                  <a:gsLst>
                    <a:gs pos="16814">
                      <a:srgbClr val="FFFFFF"/>
                    </a:gs>
                    <a:gs pos="46000">
                      <a:srgbClr val="FFFFFF"/>
                    </a:gs>
                  </a:gsLst>
                  <a:lin ang="5400000" scaled="0"/>
                </a:gradFill>
              </a:rPr>
              <a:t>Storage Account</a:t>
            </a:r>
          </a:p>
        </p:txBody>
      </p:sp>
      <p:sp>
        <p:nvSpPr>
          <p:cNvPr id="2" name="TextBox 1"/>
          <p:cNvSpPr txBox="1"/>
          <p:nvPr/>
        </p:nvSpPr>
        <p:spPr>
          <a:xfrm>
            <a:off x="4460869" y="4174464"/>
            <a:ext cx="3227404"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16814">
                      <a:srgbClr val="FFFFFF"/>
                    </a:gs>
                    <a:gs pos="46000">
                      <a:srgbClr val="FFFFFF"/>
                    </a:gs>
                  </a:gsLst>
                  <a:lin ang="5400000" scaled="0"/>
                </a:gradFill>
              </a:rPr>
              <a:t>Multiple Resource Groups</a:t>
            </a:r>
          </a:p>
        </p:txBody>
      </p:sp>
    </p:spTree>
    <p:extLst>
      <p:ext uri="{BB962C8B-B14F-4D97-AF65-F5344CB8AC3E}">
        <p14:creationId xmlns:p14="http://schemas.microsoft.com/office/powerpoint/2010/main" val="156746970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7275838"/>
          </a:xfrm>
        </p:spPr>
        <p:txBody>
          <a:bodyPr/>
          <a:lstStyle/>
          <a:p>
            <a:pPr marL="0" lvl="0" indent="0">
              <a:buNone/>
            </a:pPr>
            <a:endParaRPr lang="en-US" sz="3200" dirty="0"/>
          </a:p>
          <a:p>
            <a:r>
              <a:rPr lang="en-US" altLang="en-US" sz="3200" dirty="0" smtClean="0"/>
              <a:t>Plan your Resource Group design carefully</a:t>
            </a:r>
          </a:p>
          <a:p>
            <a:r>
              <a:rPr lang="en-US" altLang="en-US" sz="3200" dirty="0" smtClean="0">
                <a:solidFill>
                  <a:schemeClr val="tx1"/>
                </a:solidFill>
              </a:rPr>
              <a:t>Not all resources can be moved between Resource Groups at this time</a:t>
            </a:r>
          </a:p>
          <a:p>
            <a:r>
              <a:rPr lang="en-US" altLang="en-US" sz="3200" dirty="0" smtClean="0">
                <a:solidFill>
                  <a:schemeClr val="tx1"/>
                </a:solidFill>
              </a:rPr>
              <a:t>Know that the Resource Group’s location is where the metadata is located</a:t>
            </a:r>
          </a:p>
          <a:p>
            <a:r>
              <a:rPr lang="en-US" altLang="en-US" sz="3200" dirty="0" smtClean="0">
                <a:solidFill>
                  <a:schemeClr val="tx1"/>
                </a:solidFill>
              </a:rPr>
              <a:t>Know your subscription limitations – as this can impact how you design your Resource Groups</a:t>
            </a:r>
          </a:p>
          <a:p>
            <a:r>
              <a:rPr lang="en-US" altLang="en-US" sz="3200" dirty="0" smtClean="0">
                <a:solidFill>
                  <a:schemeClr val="tx1"/>
                </a:solidFill>
              </a:rPr>
              <a:t>Get-</a:t>
            </a:r>
            <a:r>
              <a:rPr lang="en-US" altLang="en-US" sz="3200" dirty="0" err="1" smtClean="0">
                <a:solidFill>
                  <a:schemeClr val="tx1"/>
                </a:solidFill>
              </a:rPr>
              <a:t>AzureRmVMUsage</a:t>
            </a:r>
            <a:r>
              <a:rPr lang="en-US" altLang="en-US" sz="3200" dirty="0" smtClean="0">
                <a:solidFill>
                  <a:schemeClr val="tx1"/>
                </a:solidFill>
              </a:rPr>
              <a:t> and Get-</a:t>
            </a:r>
            <a:r>
              <a:rPr lang="en-US" altLang="en-US" sz="3200" dirty="0" err="1" smtClean="0">
                <a:solidFill>
                  <a:schemeClr val="tx1"/>
                </a:solidFill>
              </a:rPr>
              <a:t>AzureRmStorageUsage</a:t>
            </a:r>
            <a:r>
              <a:rPr lang="en-US" altLang="en-US" sz="3200" dirty="0" smtClean="0">
                <a:solidFill>
                  <a:schemeClr val="tx1"/>
                </a:solidFill>
              </a:rPr>
              <a:t> can be helpful during planning</a:t>
            </a:r>
            <a:endParaRPr lang="en-US" altLang="en-US" sz="3200" dirty="0">
              <a:solidFill>
                <a:schemeClr val="tx1"/>
              </a:solidFill>
            </a:endParaRPr>
          </a:p>
          <a:p>
            <a:pPr marL="0" lvl="0" indent="0">
              <a:buNone/>
            </a:pPr>
            <a:endParaRPr lang="en-US" altLang="en-US" sz="3200" dirty="0" smtClean="0">
              <a:solidFill>
                <a:schemeClr val="tx1"/>
              </a:solidFill>
            </a:endParaRPr>
          </a:p>
          <a:p>
            <a:pPr marL="0" lvl="0" indent="0">
              <a:buNone/>
            </a:pPr>
            <a:endParaRPr lang="en-US" altLang="en-US" sz="3200" dirty="0">
              <a:solidFill>
                <a:schemeClr val="tx1"/>
              </a:solidFill>
              <a:latin typeface="Arial" panose="020B0604020202020204" pitchFamily="34" charset="0"/>
            </a:endParaRPr>
          </a:p>
          <a:p>
            <a:pPr marL="0" indent="0">
              <a:buNone/>
            </a:pPr>
            <a:endParaRPr lang="en-US" sz="3200" dirty="0" smtClean="0"/>
          </a:p>
          <a:p>
            <a:pPr marL="0" indent="0">
              <a:buNone/>
            </a:pPr>
            <a:endParaRPr lang="en-US" sz="3200"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Resource Group Best Practices</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244702143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8405" y="425715"/>
            <a:ext cx="9144000" cy="2387600"/>
          </a:xfrm>
        </p:spPr>
        <p:txBody>
          <a:bodyPr/>
          <a:lstStyle/>
          <a:p>
            <a:r>
              <a:rPr lang="en-US" sz="4533" dirty="0"/>
              <a:t>imperative </a:t>
            </a:r>
            <a:br>
              <a:rPr lang="en-US" sz="4533" dirty="0"/>
            </a:br>
            <a:r>
              <a:rPr lang="en-US" sz="4533" dirty="0"/>
              <a:t>or</a:t>
            </a:r>
            <a:br>
              <a:rPr lang="en-US" sz="4533" dirty="0"/>
            </a:br>
            <a:r>
              <a:rPr lang="en-US" sz="4533" dirty="0"/>
              <a:t>declarative</a:t>
            </a:r>
          </a:p>
        </p:txBody>
      </p:sp>
      <p:sp>
        <p:nvSpPr>
          <p:cNvPr id="3" name="Subtitle 2"/>
          <p:cNvSpPr>
            <a:spLocks noGrp="1"/>
          </p:cNvSpPr>
          <p:nvPr>
            <p:ph type="subTitle" idx="1"/>
          </p:nvPr>
        </p:nvSpPr>
        <p:spPr>
          <a:xfrm>
            <a:off x="-3245150" y="3778883"/>
            <a:ext cx="11549252" cy="1181862"/>
          </a:xfrm>
        </p:spPr>
        <p:txBody>
          <a:bodyPr/>
          <a:lstStyle/>
          <a:p>
            <a:r>
              <a:rPr lang="en-US" sz="7200" dirty="0"/>
              <a:t>You decide</a:t>
            </a:r>
          </a:p>
        </p:txBody>
      </p:sp>
      <p:sp>
        <p:nvSpPr>
          <p:cNvPr id="4" name="TextBox 3"/>
          <p:cNvSpPr txBox="1"/>
          <p:nvPr/>
        </p:nvSpPr>
        <p:spPr>
          <a:xfrm>
            <a:off x="4151402" y="783620"/>
            <a:ext cx="7694313" cy="2505649"/>
          </a:xfrm>
          <a:prstGeom prst="rect">
            <a:avLst/>
          </a:prstGeom>
          <a:noFill/>
        </p:spPr>
        <p:txBody>
          <a:bodyPr wrap="square" lIns="179285" tIns="143428" rIns="179285" bIns="143428" rtlCol="0">
            <a:spAutoFit/>
          </a:bodyPr>
          <a:lstStyle/>
          <a:p>
            <a:r>
              <a:rPr lang="en-US" sz="1600" dirty="0" smtClean="0"/>
              <a:t>$</a:t>
            </a:r>
            <a:r>
              <a:rPr lang="en-US" sz="1600" dirty="0" err="1"/>
              <a:t>vNET</a:t>
            </a:r>
            <a:r>
              <a:rPr lang="en-US" sz="1600" dirty="0"/>
              <a:t> = New-</a:t>
            </a:r>
            <a:r>
              <a:rPr lang="en-US" sz="1600" dirty="0" err="1"/>
              <a:t>AzureRmVirtualNetwork</a:t>
            </a:r>
            <a:r>
              <a:rPr lang="en-US" sz="1600" dirty="0"/>
              <a:t> -Name $</a:t>
            </a:r>
            <a:r>
              <a:rPr lang="en-US" sz="1600" dirty="0" err="1"/>
              <a:t>vNetName</a:t>
            </a:r>
            <a:r>
              <a:rPr lang="en-US" sz="1600" dirty="0"/>
              <a:t> -</a:t>
            </a:r>
            <a:r>
              <a:rPr lang="en-US" sz="1600" dirty="0" err="1"/>
              <a:t>ResourceGroupName</a:t>
            </a:r>
            <a:r>
              <a:rPr lang="en-US" sz="1600" dirty="0"/>
              <a:t> $</a:t>
            </a:r>
            <a:r>
              <a:rPr lang="en-US" sz="1600" dirty="0" err="1"/>
              <a:t>RGname</a:t>
            </a:r>
            <a:r>
              <a:rPr lang="en-US" sz="1600" dirty="0"/>
              <a:t> -Location $Location -</a:t>
            </a:r>
            <a:r>
              <a:rPr lang="en-US" sz="1600" dirty="0" err="1"/>
              <a:t>AddressPrefix</a:t>
            </a:r>
            <a:r>
              <a:rPr lang="en-US" sz="1600" dirty="0"/>
              <a:t> $</a:t>
            </a:r>
            <a:r>
              <a:rPr lang="en-US" sz="1600" dirty="0" err="1"/>
              <a:t>vNetAddressPrefix</a:t>
            </a:r>
            <a:r>
              <a:rPr lang="en-US" sz="1600" dirty="0"/>
              <a:t> -Subnet $</a:t>
            </a:r>
            <a:r>
              <a:rPr lang="en-US" sz="1600" dirty="0" err="1"/>
              <a:t>SubnetConfig</a:t>
            </a:r>
            <a:r>
              <a:rPr lang="en-US" sz="1600" dirty="0"/>
              <a:t> </a:t>
            </a:r>
          </a:p>
          <a:p>
            <a:endParaRPr lang="en-US" sz="1600" dirty="0" smtClean="0"/>
          </a:p>
          <a:p>
            <a:r>
              <a:rPr lang="en-US" sz="1600" dirty="0" smtClean="0"/>
              <a:t>$</a:t>
            </a:r>
            <a:r>
              <a:rPr lang="en-US" sz="1600" dirty="0" err="1"/>
              <a:t>StorageAccount</a:t>
            </a:r>
            <a:r>
              <a:rPr lang="en-US" sz="1600" dirty="0"/>
              <a:t> = New-</a:t>
            </a:r>
            <a:r>
              <a:rPr lang="en-US" sz="1600" dirty="0" err="1"/>
              <a:t>AzureRmStorageAccount</a:t>
            </a:r>
            <a:r>
              <a:rPr lang="en-US" sz="1600" dirty="0"/>
              <a:t> -</a:t>
            </a:r>
            <a:r>
              <a:rPr lang="en-US" sz="1600" dirty="0" err="1"/>
              <a:t>ResourceGroupName</a:t>
            </a:r>
            <a:r>
              <a:rPr lang="en-US" sz="1600" dirty="0"/>
              <a:t> $</a:t>
            </a:r>
            <a:r>
              <a:rPr lang="en-US" sz="1600" dirty="0" err="1"/>
              <a:t>RGname</a:t>
            </a:r>
            <a:r>
              <a:rPr lang="en-US" sz="1600" dirty="0"/>
              <a:t> -Name knstor5050 -Type $</a:t>
            </a:r>
            <a:r>
              <a:rPr lang="en-US" sz="1600" dirty="0" err="1"/>
              <a:t>StorageType</a:t>
            </a:r>
            <a:r>
              <a:rPr lang="en-US" sz="1600" dirty="0"/>
              <a:t> -Location $Location </a:t>
            </a:r>
          </a:p>
          <a:p>
            <a:r>
              <a:rPr lang="en-US" sz="1600" dirty="0" smtClean="0"/>
              <a:t> </a:t>
            </a:r>
          </a:p>
          <a:p>
            <a:r>
              <a:rPr lang="en-US" sz="1600" dirty="0" smtClean="0"/>
              <a:t>New-</a:t>
            </a:r>
            <a:r>
              <a:rPr lang="en-US" sz="1600" dirty="0" err="1" smtClean="0"/>
              <a:t>AzureRmVM</a:t>
            </a:r>
            <a:r>
              <a:rPr lang="en-US" sz="1600" dirty="0" smtClean="0"/>
              <a:t> </a:t>
            </a:r>
            <a:r>
              <a:rPr lang="en-US" sz="1600" dirty="0"/>
              <a:t>-</a:t>
            </a:r>
            <a:r>
              <a:rPr lang="en-US" sz="1600" dirty="0" err="1"/>
              <a:t>ResourceGroupName</a:t>
            </a:r>
            <a:r>
              <a:rPr lang="en-US" sz="1600" dirty="0"/>
              <a:t> $</a:t>
            </a:r>
            <a:r>
              <a:rPr lang="en-US" sz="1600" dirty="0" err="1"/>
              <a:t>RGname</a:t>
            </a:r>
            <a:r>
              <a:rPr lang="en-US" sz="1600" dirty="0"/>
              <a:t> -Location $Location -VM $</a:t>
            </a:r>
            <a:r>
              <a:rPr lang="en-US" sz="1600" dirty="0" err="1"/>
              <a:t>VirtualMachine</a:t>
            </a:r>
            <a:r>
              <a:rPr lang="en-US" sz="1600" dirty="0"/>
              <a:t>  </a:t>
            </a:r>
          </a:p>
        </p:txBody>
      </p:sp>
      <p:sp>
        <p:nvSpPr>
          <p:cNvPr id="5" name="Text Placeholder 1"/>
          <p:cNvSpPr txBox="1">
            <a:spLocks/>
          </p:cNvSpPr>
          <p:nvPr/>
        </p:nvSpPr>
        <p:spPr>
          <a:xfrm>
            <a:off x="4952788" y="3452474"/>
            <a:ext cx="11922761" cy="251639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68" dirty="0">
                <a:solidFill>
                  <a:schemeClr val="tx1"/>
                </a:solidFill>
                <a:latin typeface="Consolas" panose="020B0609020204030204" pitchFamily="49" charset="0"/>
                <a:cs typeface="Consolas" panose="020B0609020204030204" pitchFamily="49" charset="0"/>
              </a:rPr>
              <a:t>{</a:t>
            </a:r>
          </a:p>
          <a:p>
            <a:pPr marL="0" indent="0">
              <a:buNone/>
            </a:pPr>
            <a:r>
              <a:rPr lang="en-US" sz="1568" dirty="0">
                <a:solidFill>
                  <a:schemeClr val="tx1"/>
                </a:solidFill>
                <a:latin typeface="Consolas" panose="020B0609020204030204" pitchFamily="49" charset="0"/>
                <a:cs typeface="Consolas" panose="020B0609020204030204" pitchFamily="49" charset="0"/>
              </a:rPr>
              <a:t> "$schema": "https://../</a:t>
            </a:r>
            <a:r>
              <a:rPr lang="en-US" sz="1568" dirty="0" err="1">
                <a:solidFill>
                  <a:schemeClr val="tx1"/>
                </a:solidFill>
                <a:latin typeface="Consolas" panose="020B0609020204030204" pitchFamily="49" charset="0"/>
                <a:cs typeface="Consolas" panose="020B0609020204030204" pitchFamily="49" charset="0"/>
              </a:rPr>
              <a:t>deploymentTemplate.json</a:t>
            </a:r>
            <a:r>
              <a:rPr lang="en-US" sz="1568" dirty="0">
                <a:solidFill>
                  <a:schemeClr val="tx1"/>
                </a:solidFill>
                <a:latin typeface="Consolas" panose="020B0609020204030204" pitchFamily="49" charset="0"/>
                <a:cs typeface="Consolas" panose="020B0609020204030204" pitchFamily="49" charset="0"/>
              </a:rPr>
              <a:t>#",</a:t>
            </a:r>
          </a:p>
          <a:p>
            <a:pPr marL="0" indent="0">
              <a:buNone/>
            </a:pPr>
            <a:r>
              <a:rPr lang="en-US" sz="1568" dirty="0">
                <a:solidFill>
                  <a:schemeClr val="tx1"/>
                </a:solidFill>
                <a:latin typeface="Consolas" panose="020B0609020204030204" pitchFamily="49" charset="0"/>
                <a:cs typeface="Consolas" panose="020B0609020204030204" pitchFamily="49" charset="0"/>
              </a:rPr>
              <a:t> "</a:t>
            </a:r>
            <a:r>
              <a:rPr lang="en-US" sz="1568" dirty="0" err="1">
                <a:solidFill>
                  <a:schemeClr val="tx1"/>
                </a:solidFill>
                <a:latin typeface="Consolas" panose="020B0609020204030204" pitchFamily="49" charset="0"/>
                <a:cs typeface="Consolas" panose="020B0609020204030204" pitchFamily="49" charset="0"/>
              </a:rPr>
              <a:t>contentVersion</a:t>
            </a:r>
            <a:r>
              <a:rPr lang="en-US" sz="1568" dirty="0">
                <a:solidFill>
                  <a:schemeClr val="tx1"/>
                </a:solidFill>
                <a:latin typeface="Consolas" panose="020B0609020204030204" pitchFamily="49" charset="0"/>
                <a:cs typeface="Consolas" panose="020B0609020204030204" pitchFamily="49" charset="0"/>
              </a:rPr>
              <a:t>": "1.0.0.0",</a:t>
            </a:r>
          </a:p>
          <a:p>
            <a:pPr marL="0" indent="0">
              <a:buNone/>
            </a:pPr>
            <a:r>
              <a:rPr lang="en-US" sz="1568" dirty="0">
                <a:solidFill>
                  <a:schemeClr val="tx1"/>
                </a:solidFill>
                <a:latin typeface="Consolas" panose="020B0609020204030204" pitchFamily="49" charset="0"/>
                <a:cs typeface="Consolas" panose="020B0609020204030204" pitchFamily="49" charset="0"/>
              </a:rPr>
              <a:t> "parameters": {},</a:t>
            </a:r>
          </a:p>
          <a:p>
            <a:pPr marL="0" indent="0">
              <a:buNone/>
            </a:pPr>
            <a:r>
              <a:rPr lang="en-US" sz="1568" dirty="0">
                <a:solidFill>
                  <a:schemeClr val="tx1"/>
                </a:solidFill>
                <a:latin typeface="Consolas" panose="020B0609020204030204" pitchFamily="49" charset="0"/>
                <a:cs typeface="Consolas" panose="020B0609020204030204" pitchFamily="49" charset="0"/>
              </a:rPr>
              <a:t> "variables": {},</a:t>
            </a:r>
          </a:p>
          <a:p>
            <a:pPr marL="0" indent="0">
              <a:buNone/>
            </a:pPr>
            <a:r>
              <a:rPr lang="en-US" sz="1568" dirty="0">
                <a:solidFill>
                  <a:schemeClr val="tx1"/>
                </a:solidFill>
                <a:latin typeface="Consolas" panose="020B0609020204030204" pitchFamily="49" charset="0"/>
                <a:cs typeface="Consolas" panose="020B0609020204030204" pitchFamily="49" charset="0"/>
              </a:rPr>
              <a:t> "resources": [],</a:t>
            </a:r>
          </a:p>
          <a:p>
            <a:pPr marL="0" indent="0">
              <a:buNone/>
            </a:pPr>
            <a:r>
              <a:rPr lang="en-US" sz="1568" dirty="0">
                <a:solidFill>
                  <a:schemeClr val="tx1"/>
                </a:solidFill>
                <a:latin typeface="Consolas" panose="020B0609020204030204" pitchFamily="49" charset="0"/>
                <a:cs typeface="Consolas" panose="020B0609020204030204" pitchFamily="49" charset="0"/>
              </a:rPr>
              <a:t> "outputs": {}</a:t>
            </a:r>
          </a:p>
          <a:p>
            <a:pPr marL="0" indent="0">
              <a:buNone/>
            </a:pPr>
            <a:r>
              <a:rPr lang="en-US" sz="1568"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7179" y="2660923"/>
            <a:ext cx="11655840" cy="899665"/>
          </a:xfrm>
        </p:spPr>
        <p:txBody>
          <a:bodyPr/>
          <a:lstStyle/>
          <a:p>
            <a:r>
              <a:rPr lang="en-US" dirty="0" smtClean="0"/>
              <a:t>Authoring</a:t>
            </a:r>
            <a:endParaRPr lang="en-US" dirty="0"/>
          </a:p>
        </p:txBody>
      </p:sp>
    </p:spTree>
    <p:extLst>
      <p:ext uri="{BB962C8B-B14F-4D97-AF65-F5344CB8AC3E}">
        <p14:creationId xmlns:p14="http://schemas.microsoft.com/office/powerpoint/2010/main" val="213081094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Personas</a:t>
            </a:r>
            <a:endParaRPr lang="en-US" dirty="0"/>
          </a:p>
        </p:txBody>
      </p:sp>
      <p:sp>
        <p:nvSpPr>
          <p:cNvPr id="3" name="Text Placeholder 2"/>
          <p:cNvSpPr>
            <a:spLocks noGrp="1"/>
          </p:cNvSpPr>
          <p:nvPr>
            <p:ph type="body" sz="quarter" idx="10"/>
          </p:nvPr>
        </p:nvSpPr>
        <p:spPr>
          <a:xfrm>
            <a:off x="1315661" y="1246379"/>
            <a:ext cx="11151919" cy="1657377"/>
          </a:xfrm>
        </p:spPr>
        <p:txBody>
          <a:bodyPr/>
          <a:lstStyle/>
          <a:p>
            <a:r>
              <a:rPr lang="en-US" dirty="0" smtClean="0"/>
              <a:t>Service Admin</a:t>
            </a:r>
          </a:p>
          <a:p>
            <a:r>
              <a:rPr lang="en-US" dirty="0" smtClean="0"/>
              <a:t>Will be the HSP service administrator that manage the Azure environment on behalf of the service provider</a:t>
            </a:r>
            <a:endParaRPr lang="en-US" dirty="0"/>
          </a:p>
        </p:txBody>
      </p:sp>
      <p:pic>
        <p:nvPicPr>
          <p:cNvPr id="4" name="Picture 3" descr="C:\Users\t-dantay\Documents\Placeholders\user.png"/>
          <p:cNvPicPr>
            <a:picLocks noChangeAspect="1" noChangeArrowheads="1"/>
          </p:cNvPicPr>
          <p:nvPr>
            <p:custDataLst>
              <p:custData r:id="rId1"/>
            </p:custDataLst>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9730" y="1356853"/>
            <a:ext cx="752920" cy="11037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t-dantay\Documents\Placeholders\user.png"/>
          <p:cNvPicPr>
            <a:picLocks noChangeAspect="1" noChangeArrowheads="1"/>
          </p:cNvPicPr>
          <p:nvPr>
            <p:custDataLst>
              <p:custData r:id="rId2"/>
            </p:custDataLst>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9730" y="3111911"/>
            <a:ext cx="752920" cy="110130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p:cNvSpPr txBox="1">
            <a:spLocks/>
          </p:cNvSpPr>
          <p:nvPr/>
        </p:nvSpPr>
        <p:spPr>
          <a:xfrm>
            <a:off x="1315660" y="2972776"/>
            <a:ext cx="11151919" cy="1657377"/>
          </a:xfrm>
          <a:prstGeom prst="rect">
            <a:avLst/>
          </a:prstGeom>
        </p:spPr>
        <p:txBody>
          <a:bodyPr vert="horz" wrap="square" lIns="0" tIns="91440" rIns="0" bIns="91440" rtlCol="0">
            <a:spAutoFit/>
          </a:bodyPr>
          <a:lstStyle>
            <a:lvl1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chemeClr val="tx1"/>
                    </a:gs>
                    <a:gs pos="100000">
                      <a:schemeClr val="tx1"/>
                    </a:gs>
                  </a:gsLst>
                  <a:lin ang="5400000" scaled="0"/>
                </a:gradFill>
                <a:latin typeface="+mj-lt"/>
                <a:ea typeface="+mn-ea"/>
                <a:cs typeface="+mn-cs"/>
              </a:defRPr>
            </a:lvl1pPr>
            <a:lvl2pPr marL="28418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353" kern="1200" spc="-51" baseline="0">
                <a:gradFill>
                  <a:gsLst>
                    <a:gs pos="1250">
                      <a:schemeClr val="tx1"/>
                    </a:gs>
                    <a:gs pos="100000">
                      <a:schemeClr val="tx1"/>
                    </a:gs>
                  </a:gsLst>
                  <a:lin ang="5400000" scaled="0"/>
                </a:gradFill>
                <a:latin typeface="+mn-lt"/>
                <a:ea typeface="+mn-ea"/>
                <a:cs typeface="+mn-cs"/>
              </a:defRPr>
            </a:lvl2pPr>
            <a:lvl3pPr marL="51756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51" baseline="0">
                <a:gradFill>
                  <a:gsLst>
                    <a:gs pos="1250">
                      <a:schemeClr val="tx1"/>
                    </a:gs>
                    <a:gs pos="100000">
                      <a:schemeClr val="tx1"/>
                    </a:gs>
                  </a:gsLst>
                  <a:lin ang="5400000" scaled="0"/>
                </a:gradFill>
                <a:latin typeface="+mn-lt"/>
                <a:ea typeface="+mn-ea"/>
                <a:cs typeface="+mn-cs"/>
              </a:defRPr>
            </a:lvl3pPr>
            <a:lvl4pPr marL="741412"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51" baseline="0">
                <a:gradFill>
                  <a:gsLst>
                    <a:gs pos="1250">
                      <a:schemeClr val="tx1"/>
                    </a:gs>
                    <a:gs pos="100000">
                      <a:schemeClr val="tx1"/>
                    </a:gs>
                  </a:gsLst>
                  <a:lin ang="5400000" scaled="0"/>
                </a:gradFill>
                <a:latin typeface="+mn-lt"/>
                <a:ea typeface="+mn-ea"/>
                <a:cs typeface="+mn-cs"/>
              </a:defRPr>
            </a:lvl4pPr>
            <a:lvl5pPr marL="91446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51"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smtClean="0"/>
              <a:t>Tenant</a:t>
            </a:r>
          </a:p>
          <a:p>
            <a:r>
              <a:rPr lang="en-US" dirty="0" smtClean="0"/>
              <a:t>Will be the customer who consumes the service in Azure through the CSP subscription</a:t>
            </a:r>
            <a:endParaRPr lang="en-US" dirty="0"/>
          </a:p>
        </p:txBody>
      </p:sp>
    </p:spTree>
    <p:extLst>
      <p:ext uri="{BB962C8B-B14F-4D97-AF65-F5344CB8AC3E}">
        <p14:creationId xmlns:p14="http://schemas.microsoft.com/office/powerpoint/2010/main" val="267390120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Visual Studio – Graphical Experience</a:t>
            </a:r>
            <a:endParaRPr lang="en-US" dirty="0"/>
          </a:p>
        </p:txBody>
      </p:sp>
      <p:pic>
        <p:nvPicPr>
          <p:cNvPr id="5" name="Picture 4"/>
          <p:cNvPicPr>
            <a:picLocks noChangeAspect="1"/>
          </p:cNvPicPr>
          <p:nvPr/>
        </p:nvPicPr>
        <p:blipFill>
          <a:blip r:embed="rId2"/>
          <a:stretch>
            <a:fillRect/>
          </a:stretch>
        </p:blipFill>
        <p:spPr>
          <a:xfrm>
            <a:off x="399868" y="1557495"/>
            <a:ext cx="5327692" cy="4662435"/>
          </a:xfrm>
          <a:prstGeom prst="rect">
            <a:avLst/>
          </a:prstGeom>
        </p:spPr>
      </p:pic>
      <p:pic>
        <p:nvPicPr>
          <p:cNvPr id="6" name="Picture 5"/>
          <p:cNvPicPr>
            <a:picLocks noChangeAspect="1"/>
          </p:cNvPicPr>
          <p:nvPr/>
        </p:nvPicPr>
        <p:blipFill>
          <a:blip r:embed="rId3"/>
          <a:stretch>
            <a:fillRect/>
          </a:stretch>
        </p:blipFill>
        <p:spPr>
          <a:xfrm>
            <a:off x="5948625" y="1557494"/>
            <a:ext cx="5427784" cy="4662435"/>
          </a:xfrm>
          <a:prstGeom prst="rect">
            <a:avLst/>
          </a:prstGeom>
        </p:spPr>
      </p:pic>
      <p:pic>
        <p:nvPicPr>
          <p:cNvPr id="7" name="Picture 6"/>
          <p:cNvPicPr>
            <a:picLocks noChangeAspect="1"/>
          </p:cNvPicPr>
          <p:nvPr/>
        </p:nvPicPr>
        <p:blipFill>
          <a:blip r:embed="rId4"/>
          <a:stretch>
            <a:fillRect/>
          </a:stretch>
        </p:blipFill>
        <p:spPr>
          <a:xfrm>
            <a:off x="3533043" y="1874173"/>
            <a:ext cx="4610100" cy="4029075"/>
          </a:xfrm>
          <a:prstGeom prst="rect">
            <a:avLst/>
          </a:prstGeom>
        </p:spPr>
      </p:pic>
    </p:spTree>
    <p:extLst>
      <p:ext uri="{BB962C8B-B14F-4D97-AF65-F5344CB8AC3E}">
        <p14:creationId xmlns:p14="http://schemas.microsoft.com/office/powerpoint/2010/main" val="194004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Portal</a:t>
            </a:r>
            <a:endParaRPr lang="en-US" dirty="0"/>
          </a:p>
        </p:txBody>
      </p:sp>
      <p:pic>
        <p:nvPicPr>
          <p:cNvPr id="5" name="Picture 4"/>
          <p:cNvPicPr>
            <a:picLocks noChangeAspect="1"/>
          </p:cNvPicPr>
          <p:nvPr/>
        </p:nvPicPr>
        <p:blipFill>
          <a:blip r:embed="rId3"/>
          <a:stretch>
            <a:fillRect/>
          </a:stretch>
        </p:blipFill>
        <p:spPr>
          <a:xfrm>
            <a:off x="434897" y="1189176"/>
            <a:ext cx="11499953" cy="5323135"/>
          </a:xfrm>
          <a:prstGeom prst="rect">
            <a:avLst/>
          </a:prstGeom>
        </p:spPr>
      </p:pic>
    </p:spTree>
    <p:extLst>
      <p:ext uri="{BB962C8B-B14F-4D97-AF65-F5344CB8AC3E}">
        <p14:creationId xmlns:p14="http://schemas.microsoft.com/office/powerpoint/2010/main" val="323776791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Visual Studio</a:t>
            </a:r>
            <a:endParaRPr lang="en-US" dirty="0"/>
          </a:p>
        </p:txBody>
      </p:sp>
      <p:sp>
        <p:nvSpPr>
          <p:cNvPr id="3" name="Text Placeholder 2"/>
          <p:cNvSpPr>
            <a:spLocks noGrp="1"/>
          </p:cNvSpPr>
          <p:nvPr>
            <p:ph type="body" sz="quarter" idx="10"/>
          </p:nvPr>
        </p:nvSpPr>
        <p:spPr>
          <a:xfrm>
            <a:off x="271557" y="1771981"/>
            <a:ext cx="11653523" cy="2985433"/>
          </a:xfrm>
        </p:spPr>
        <p:txBody>
          <a:bodyPr/>
          <a:lstStyle/>
          <a:p>
            <a:r>
              <a:rPr lang="en-US" sz="2500" dirty="0" smtClean="0">
                <a:solidFill>
                  <a:schemeClr val="tx1"/>
                </a:solidFill>
              </a:rPr>
              <a:t>{</a:t>
            </a:r>
            <a:endParaRPr lang="en-US" sz="2500" dirty="0">
              <a:solidFill>
                <a:schemeClr val="tx1"/>
              </a:solidFill>
            </a:endParaRPr>
          </a:p>
          <a:p>
            <a:r>
              <a:rPr lang="en-US" sz="2500" dirty="0">
                <a:solidFill>
                  <a:schemeClr val="tx1"/>
                </a:solidFill>
              </a:rPr>
              <a:t>  </a:t>
            </a:r>
            <a:r>
              <a:rPr lang="en-US" sz="1900" dirty="0" smtClean="0">
                <a:solidFill>
                  <a:schemeClr val="tx1"/>
                </a:solidFill>
              </a:rPr>
              <a:t>	"$</a:t>
            </a:r>
            <a:r>
              <a:rPr lang="en-US" sz="1900" dirty="0">
                <a:solidFill>
                  <a:schemeClr val="tx1"/>
                </a:solidFill>
              </a:rPr>
              <a:t>schema": "http://</a:t>
            </a:r>
            <a:r>
              <a:rPr lang="en-US" sz="1900" dirty="0" smtClean="0">
                <a:solidFill>
                  <a:schemeClr val="tx1"/>
                </a:solidFill>
              </a:rPr>
              <a:t>schema.management.azure.com/schemas/2015-01-01/</a:t>
            </a:r>
            <a:r>
              <a:rPr lang="en-US" sz="1900" dirty="0" err="1" smtClean="0">
                <a:solidFill>
                  <a:schemeClr val="tx1"/>
                </a:solidFill>
              </a:rPr>
              <a:t>deploymentTemplate.json</a:t>
            </a:r>
            <a:r>
              <a:rPr lang="en-US" sz="1900" dirty="0">
                <a:solidFill>
                  <a:schemeClr val="tx1"/>
                </a:solidFill>
              </a:rPr>
              <a:t>",</a:t>
            </a:r>
          </a:p>
          <a:p>
            <a:r>
              <a:rPr lang="en-US" sz="1900" dirty="0">
                <a:solidFill>
                  <a:schemeClr val="tx1"/>
                </a:solidFill>
              </a:rPr>
              <a:t>  </a:t>
            </a:r>
            <a:r>
              <a:rPr lang="en-US" sz="1900" dirty="0" smtClean="0">
                <a:solidFill>
                  <a:schemeClr val="tx1"/>
                </a:solidFill>
              </a:rPr>
              <a:t>	"</a:t>
            </a:r>
            <a:r>
              <a:rPr lang="en-US" sz="1900" dirty="0" err="1">
                <a:solidFill>
                  <a:schemeClr val="tx1"/>
                </a:solidFill>
              </a:rPr>
              <a:t>contentVersion</a:t>
            </a:r>
            <a:r>
              <a:rPr lang="en-US" sz="1900" dirty="0">
                <a:solidFill>
                  <a:schemeClr val="tx1"/>
                </a:solidFill>
              </a:rPr>
              <a:t>": "&lt;version-number-of-template&gt;",</a:t>
            </a:r>
          </a:p>
          <a:p>
            <a:r>
              <a:rPr lang="en-US" sz="1900" dirty="0">
                <a:solidFill>
                  <a:schemeClr val="tx1"/>
                </a:solidFill>
              </a:rPr>
              <a:t>  </a:t>
            </a:r>
            <a:r>
              <a:rPr lang="en-US" sz="1900" dirty="0" smtClean="0">
                <a:solidFill>
                  <a:schemeClr val="tx1"/>
                </a:solidFill>
              </a:rPr>
              <a:t>	"</a:t>
            </a:r>
            <a:r>
              <a:rPr lang="en-US" sz="1900" dirty="0">
                <a:solidFill>
                  <a:schemeClr val="tx1"/>
                </a:solidFill>
              </a:rPr>
              <a:t>parameters": { &lt;parameter-definitions-of-template&gt; },</a:t>
            </a:r>
          </a:p>
          <a:p>
            <a:r>
              <a:rPr lang="en-US" sz="1900" dirty="0">
                <a:solidFill>
                  <a:schemeClr val="tx1"/>
                </a:solidFill>
              </a:rPr>
              <a:t>  </a:t>
            </a:r>
            <a:r>
              <a:rPr lang="en-US" sz="1900" dirty="0" smtClean="0">
                <a:solidFill>
                  <a:schemeClr val="tx1"/>
                </a:solidFill>
              </a:rPr>
              <a:t>	"</a:t>
            </a:r>
            <a:r>
              <a:rPr lang="en-US" sz="1900" dirty="0">
                <a:solidFill>
                  <a:schemeClr val="tx1"/>
                </a:solidFill>
              </a:rPr>
              <a:t>variables": { &lt;variable-definitions-of-template&gt; },</a:t>
            </a:r>
          </a:p>
          <a:p>
            <a:r>
              <a:rPr lang="en-US" sz="1900" dirty="0">
                <a:solidFill>
                  <a:schemeClr val="tx1"/>
                </a:solidFill>
              </a:rPr>
              <a:t>  </a:t>
            </a:r>
            <a:r>
              <a:rPr lang="en-US" sz="1900" dirty="0" smtClean="0">
                <a:solidFill>
                  <a:schemeClr val="tx1"/>
                </a:solidFill>
              </a:rPr>
              <a:t>	"</a:t>
            </a:r>
            <a:r>
              <a:rPr lang="en-US" sz="1900" dirty="0">
                <a:solidFill>
                  <a:schemeClr val="tx1"/>
                </a:solidFill>
              </a:rPr>
              <a:t>resources": [ { &lt;definition-of-resource-to-deploy&gt; } ],</a:t>
            </a:r>
          </a:p>
          <a:p>
            <a:r>
              <a:rPr lang="en-US" sz="1900" dirty="0">
                <a:solidFill>
                  <a:schemeClr val="tx1"/>
                </a:solidFill>
              </a:rPr>
              <a:t>  </a:t>
            </a:r>
            <a:r>
              <a:rPr lang="en-US" sz="1900" dirty="0" smtClean="0">
                <a:solidFill>
                  <a:schemeClr val="tx1"/>
                </a:solidFill>
              </a:rPr>
              <a:t>	"</a:t>
            </a:r>
            <a:r>
              <a:rPr lang="en-US" sz="1900" dirty="0">
                <a:solidFill>
                  <a:schemeClr val="tx1"/>
                </a:solidFill>
              </a:rPr>
              <a:t>outputs": { &lt;output-of-template&gt; }    </a:t>
            </a:r>
          </a:p>
          <a:p>
            <a:r>
              <a:rPr lang="en-US" sz="2500" dirty="0" smtClean="0">
                <a:solidFill>
                  <a:schemeClr val="tx1"/>
                </a:solidFill>
              </a:rPr>
              <a:t>}</a:t>
            </a:r>
            <a:endParaRPr lang="en-US" sz="2500" dirty="0">
              <a:solidFill>
                <a:schemeClr val="tx1"/>
              </a:solidFill>
            </a:endParaRPr>
          </a:p>
        </p:txBody>
      </p:sp>
    </p:spTree>
    <p:extLst>
      <p:ext uri="{BB962C8B-B14F-4D97-AF65-F5344CB8AC3E}">
        <p14:creationId xmlns:p14="http://schemas.microsoft.com/office/powerpoint/2010/main" val="294646777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JSON (from JSON.org)</a:t>
            </a:r>
            <a:endParaRPr lang="en-US" dirty="0"/>
          </a:p>
        </p:txBody>
      </p:sp>
      <p:sp>
        <p:nvSpPr>
          <p:cNvPr id="3" name="Text Placeholder 2"/>
          <p:cNvSpPr>
            <a:spLocks noGrp="1"/>
          </p:cNvSpPr>
          <p:nvPr>
            <p:ph type="body" sz="quarter" idx="10"/>
          </p:nvPr>
        </p:nvSpPr>
        <p:spPr>
          <a:xfrm>
            <a:off x="269239" y="1189177"/>
            <a:ext cx="11653523" cy="5256824"/>
          </a:xfrm>
        </p:spPr>
        <p:txBody>
          <a:bodyPr/>
          <a:lstStyle/>
          <a:p>
            <a:r>
              <a:rPr lang="en-US" sz="3200" b="1" dirty="0">
                <a:solidFill>
                  <a:schemeClr val="tx1"/>
                </a:solidFill>
              </a:rPr>
              <a:t>JSON</a:t>
            </a:r>
            <a:r>
              <a:rPr lang="en-US" sz="3200" dirty="0">
                <a:solidFill>
                  <a:schemeClr val="tx1"/>
                </a:solidFill>
              </a:rPr>
              <a:t> (JavaScript Object Notation) is a lightweight data-interchange format. It is easy for humans to read and write. It is easy for machines to parse and generate. It is based on a subset of the </a:t>
            </a:r>
            <a:r>
              <a:rPr lang="en-US" sz="3200" dirty="0">
                <a:solidFill>
                  <a:schemeClr val="tx1"/>
                </a:solidFill>
                <a:hlinkClick r:id="rId3"/>
              </a:rPr>
              <a:t>JavaScript Programming </a:t>
            </a:r>
            <a:r>
              <a:rPr lang="en-US" sz="3200" dirty="0" err="1">
                <a:solidFill>
                  <a:schemeClr val="tx1"/>
                </a:solidFill>
                <a:hlinkClick r:id="rId3"/>
              </a:rPr>
              <a:t>Language</a:t>
            </a:r>
            <a:r>
              <a:rPr lang="en-US" sz="3200" dirty="0" err="1">
                <a:solidFill>
                  <a:schemeClr val="tx1"/>
                </a:solidFill>
              </a:rPr>
              <a:t>,</a:t>
            </a:r>
            <a:r>
              <a:rPr lang="en-US" sz="3200" dirty="0" err="1">
                <a:solidFill>
                  <a:schemeClr val="tx1"/>
                </a:solidFill>
                <a:hlinkClick r:id="rId4"/>
              </a:rPr>
              <a:t>Standard</a:t>
            </a:r>
            <a:r>
              <a:rPr lang="en-US" sz="3200" dirty="0">
                <a:solidFill>
                  <a:schemeClr val="tx1"/>
                </a:solidFill>
                <a:hlinkClick r:id="rId4"/>
              </a:rPr>
              <a:t> ECMA-262 3rd Edition - December 1999</a:t>
            </a:r>
            <a:r>
              <a:rPr lang="en-US" sz="3200" dirty="0">
                <a:solidFill>
                  <a:schemeClr val="tx1"/>
                </a:solidFill>
              </a:rPr>
              <a:t>. </a:t>
            </a:r>
            <a:endParaRPr lang="en-US" sz="3200" dirty="0" smtClean="0">
              <a:solidFill>
                <a:schemeClr val="tx1"/>
              </a:solidFill>
            </a:endParaRPr>
          </a:p>
          <a:p>
            <a:endParaRPr lang="en-US" sz="3200" dirty="0">
              <a:solidFill>
                <a:schemeClr val="tx1"/>
              </a:solidFill>
            </a:endParaRPr>
          </a:p>
          <a:p>
            <a:r>
              <a:rPr lang="en-US" sz="3200" dirty="0" smtClean="0">
                <a:solidFill>
                  <a:schemeClr val="tx1"/>
                </a:solidFill>
              </a:rPr>
              <a:t>JSON </a:t>
            </a:r>
            <a:r>
              <a:rPr lang="en-US" sz="3200" dirty="0">
                <a:solidFill>
                  <a:schemeClr val="tx1"/>
                </a:solidFill>
              </a:rPr>
              <a:t>is a text format that is completely language independent but uses conventions that are familiar to programmers of the C-family of languages, including C, C++, C#, Java, JavaScript, Perl, Python, and many others. These properties make JSON an ideal data-interchange language.</a:t>
            </a:r>
          </a:p>
        </p:txBody>
      </p:sp>
    </p:spTree>
    <p:extLst>
      <p:ext uri="{BB962C8B-B14F-4D97-AF65-F5344CB8AC3E}">
        <p14:creationId xmlns:p14="http://schemas.microsoft.com/office/powerpoint/2010/main" val="149329027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language expressions</a:t>
            </a:r>
            <a:endParaRPr lang="en-US" dirty="0"/>
          </a:p>
        </p:txBody>
      </p:sp>
      <p:sp>
        <p:nvSpPr>
          <p:cNvPr id="3" name="Text Placeholder 2"/>
          <p:cNvSpPr>
            <a:spLocks noGrp="1"/>
          </p:cNvSpPr>
          <p:nvPr>
            <p:ph type="body" sz="quarter" idx="10"/>
          </p:nvPr>
        </p:nvSpPr>
        <p:spPr>
          <a:xfrm>
            <a:off x="269239" y="1189177"/>
            <a:ext cx="11653523" cy="5609228"/>
          </a:xfrm>
        </p:spPr>
        <p:txBody>
          <a:bodyPr/>
          <a:lstStyle/>
          <a:p>
            <a:r>
              <a:rPr lang="en-US" sz="2500" dirty="0">
                <a:solidFill>
                  <a:schemeClr val="tx1"/>
                </a:solidFill>
              </a:rPr>
              <a:t>base64encode(‘</a:t>
            </a:r>
            <a:r>
              <a:rPr lang="en-US" sz="2500" dirty="0" err="1">
                <a:solidFill>
                  <a:schemeClr val="tx1"/>
                </a:solidFill>
              </a:rPr>
              <a:t>stringtoencode</a:t>
            </a:r>
            <a:r>
              <a:rPr lang="en-US" sz="2500" dirty="0">
                <a:solidFill>
                  <a:schemeClr val="tx1"/>
                </a:solidFill>
              </a:rPr>
              <a:t>’)</a:t>
            </a:r>
          </a:p>
          <a:p>
            <a:r>
              <a:rPr lang="en-US" sz="2500" b="1" dirty="0" err="1">
                <a:solidFill>
                  <a:schemeClr val="tx1"/>
                </a:solidFill>
              </a:rPr>
              <a:t>concat</a:t>
            </a:r>
            <a:r>
              <a:rPr lang="en-US" sz="2500" b="1" dirty="0">
                <a:solidFill>
                  <a:schemeClr val="tx1"/>
                </a:solidFill>
              </a:rPr>
              <a:t>(‘</a:t>
            </a:r>
            <a:r>
              <a:rPr lang="en-US" sz="2500" b="1" dirty="0" err="1">
                <a:solidFill>
                  <a:schemeClr val="tx1"/>
                </a:solidFill>
              </a:rPr>
              <a:t>string’,’to’,’encode</a:t>
            </a:r>
            <a:r>
              <a:rPr lang="en-US" sz="2500" b="1" dirty="0">
                <a:solidFill>
                  <a:schemeClr val="tx1"/>
                </a:solidFill>
              </a:rPr>
              <a:t>’)</a:t>
            </a:r>
          </a:p>
          <a:p>
            <a:r>
              <a:rPr lang="en-US" sz="2500" dirty="0" err="1">
                <a:solidFill>
                  <a:schemeClr val="tx1"/>
                </a:solidFill>
              </a:rPr>
              <a:t>copyIndex</a:t>
            </a:r>
            <a:r>
              <a:rPr lang="en-US" sz="2500" dirty="0">
                <a:solidFill>
                  <a:schemeClr val="tx1"/>
                </a:solidFill>
              </a:rPr>
              <a:t>(offset)</a:t>
            </a:r>
          </a:p>
          <a:p>
            <a:r>
              <a:rPr lang="en-US" sz="2500" dirty="0" err="1">
                <a:solidFill>
                  <a:schemeClr val="tx1"/>
                </a:solidFill>
              </a:rPr>
              <a:t>listKeys</a:t>
            </a:r>
            <a:r>
              <a:rPr lang="en-US" sz="2500" dirty="0">
                <a:solidFill>
                  <a:schemeClr val="tx1"/>
                </a:solidFill>
              </a:rPr>
              <a:t>(</a:t>
            </a:r>
            <a:r>
              <a:rPr lang="en-US" sz="2500" dirty="0" err="1">
                <a:solidFill>
                  <a:schemeClr val="tx1"/>
                </a:solidFill>
              </a:rPr>
              <a:t>storageAccountResourceId</a:t>
            </a:r>
            <a:r>
              <a:rPr lang="en-US" sz="2500" dirty="0">
                <a:solidFill>
                  <a:schemeClr val="tx1"/>
                </a:solidFill>
              </a:rPr>
              <a:t>, </a:t>
            </a:r>
            <a:r>
              <a:rPr lang="en-US" sz="2500" dirty="0" err="1">
                <a:solidFill>
                  <a:schemeClr val="tx1"/>
                </a:solidFill>
              </a:rPr>
              <a:t>apiVersion</a:t>
            </a:r>
            <a:r>
              <a:rPr lang="en-US" sz="2500" dirty="0">
                <a:solidFill>
                  <a:schemeClr val="tx1"/>
                </a:solidFill>
              </a:rPr>
              <a:t>)</a:t>
            </a:r>
          </a:p>
          <a:p>
            <a:r>
              <a:rPr lang="en-US" sz="2500" dirty="0" err="1">
                <a:solidFill>
                  <a:schemeClr val="tx1"/>
                </a:solidFill>
              </a:rPr>
              <a:t>padLeft</a:t>
            </a:r>
            <a:r>
              <a:rPr lang="en-US" sz="2500" dirty="0">
                <a:solidFill>
                  <a:schemeClr val="tx1"/>
                </a:solidFill>
              </a:rPr>
              <a:t>(</a:t>
            </a:r>
            <a:r>
              <a:rPr lang="en-US" sz="2500" dirty="0" err="1">
                <a:solidFill>
                  <a:schemeClr val="tx1"/>
                </a:solidFill>
              </a:rPr>
              <a:t>stringToPad,targetLength,paddingCharacter</a:t>
            </a:r>
            <a:r>
              <a:rPr lang="en-US" sz="2500" dirty="0">
                <a:solidFill>
                  <a:schemeClr val="tx1"/>
                </a:solidFill>
              </a:rPr>
              <a:t>)</a:t>
            </a:r>
          </a:p>
          <a:p>
            <a:r>
              <a:rPr lang="en-US" sz="2500" b="1" dirty="0">
                <a:solidFill>
                  <a:schemeClr val="tx1"/>
                </a:solidFill>
              </a:rPr>
              <a:t>parameters(‘</a:t>
            </a:r>
            <a:r>
              <a:rPr lang="en-US" sz="2500" b="1" dirty="0" err="1">
                <a:solidFill>
                  <a:schemeClr val="tx1"/>
                </a:solidFill>
              </a:rPr>
              <a:t>parameterName</a:t>
            </a:r>
            <a:r>
              <a:rPr lang="en-US" sz="2500" b="1" dirty="0">
                <a:solidFill>
                  <a:schemeClr val="tx1"/>
                </a:solidFill>
              </a:rPr>
              <a:t>’)</a:t>
            </a:r>
          </a:p>
          <a:p>
            <a:r>
              <a:rPr lang="en-US" sz="2500" dirty="0">
                <a:solidFill>
                  <a:schemeClr val="tx1"/>
                </a:solidFill>
              </a:rPr>
              <a:t>providers(namespace, </a:t>
            </a:r>
            <a:r>
              <a:rPr lang="en-US" sz="2500" dirty="0" err="1">
                <a:solidFill>
                  <a:schemeClr val="tx1"/>
                </a:solidFill>
              </a:rPr>
              <a:t>resourceType</a:t>
            </a:r>
            <a:r>
              <a:rPr lang="en-US" sz="2500" dirty="0">
                <a:solidFill>
                  <a:schemeClr val="tx1"/>
                </a:solidFill>
              </a:rPr>
              <a:t>)</a:t>
            </a:r>
          </a:p>
          <a:p>
            <a:r>
              <a:rPr lang="en-US" sz="2500" dirty="0">
                <a:solidFill>
                  <a:schemeClr val="tx1"/>
                </a:solidFill>
              </a:rPr>
              <a:t>reference(</a:t>
            </a:r>
            <a:r>
              <a:rPr lang="en-US" sz="2500" dirty="0" err="1">
                <a:solidFill>
                  <a:schemeClr val="tx1"/>
                </a:solidFill>
              </a:rPr>
              <a:t>resourceId,apiVersion</a:t>
            </a:r>
            <a:r>
              <a:rPr lang="en-US" sz="2500" dirty="0">
                <a:solidFill>
                  <a:schemeClr val="tx1"/>
                </a:solidFill>
              </a:rPr>
              <a:t>)</a:t>
            </a:r>
          </a:p>
          <a:p>
            <a:r>
              <a:rPr lang="en-US" sz="2500" b="1" dirty="0" err="1">
                <a:solidFill>
                  <a:schemeClr val="tx1"/>
                </a:solidFill>
              </a:rPr>
              <a:t>resourceGroup</a:t>
            </a:r>
            <a:r>
              <a:rPr lang="en-US" sz="2500" b="1" dirty="0">
                <a:solidFill>
                  <a:schemeClr val="tx1"/>
                </a:solidFill>
              </a:rPr>
              <a:t>()</a:t>
            </a:r>
          </a:p>
          <a:p>
            <a:r>
              <a:rPr lang="en-US" sz="2500" b="1" dirty="0" err="1">
                <a:solidFill>
                  <a:schemeClr val="tx1"/>
                </a:solidFill>
              </a:rPr>
              <a:t>resourceId</a:t>
            </a:r>
            <a:r>
              <a:rPr lang="en-US" sz="2500" b="1" dirty="0">
                <a:solidFill>
                  <a:schemeClr val="tx1"/>
                </a:solidFill>
              </a:rPr>
              <a:t>(‘namespace/</a:t>
            </a:r>
            <a:r>
              <a:rPr lang="en-US" sz="2500" b="1" dirty="0" err="1">
                <a:solidFill>
                  <a:schemeClr val="tx1"/>
                </a:solidFill>
              </a:rPr>
              <a:t>resourceType</a:t>
            </a:r>
            <a:r>
              <a:rPr lang="en-US" sz="2500" b="1" dirty="0">
                <a:solidFill>
                  <a:schemeClr val="tx1"/>
                </a:solidFill>
              </a:rPr>
              <a:t>', ‘</a:t>
            </a:r>
            <a:r>
              <a:rPr lang="en-US" sz="2500" b="1" dirty="0" err="1">
                <a:solidFill>
                  <a:schemeClr val="tx1"/>
                </a:solidFill>
              </a:rPr>
              <a:t>resourceName</a:t>
            </a:r>
            <a:r>
              <a:rPr lang="en-US" sz="2500" b="1" dirty="0">
                <a:solidFill>
                  <a:schemeClr val="tx1"/>
                </a:solidFill>
              </a:rPr>
              <a:t>’)</a:t>
            </a:r>
          </a:p>
          <a:p>
            <a:r>
              <a:rPr lang="en-US" sz="2500" dirty="0">
                <a:solidFill>
                  <a:schemeClr val="tx1"/>
                </a:solidFill>
              </a:rPr>
              <a:t>subscription()</a:t>
            </a:r>
          </a:p>
          <a:p>
            <a:r>
              <a:rPr lang="en-US" sz="2500" b="1" dirty="0">
                <a:solidFill>
                  <a:schemeClr val="tx1"/>
                </a:solidFill>
              </a:rPr>
              <a:t>variables(‘variables’)</a:t>
            </a:r>
          </a:p>
          <a:p>
            <a:endParaRPr lang="en-US" sz="2500" dirty="0">
              <a:solidFill>
                <a:schemeClr val="tx1"/>
              </a:solidFill>
            </a:endParaRPr>
          </a:p>
        </p:txBody>
      </p:sp>
    </p:spTree>
    <p:extLst>
      <p:ext uri="{BB962C8B-B14F-4D97-AF65-F5344CB8AC3E}">
        <p14:creationId xmlns:p14="http://schemas.microsoft.com/office/powerpoint/2010/main" val="335192556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Parameters(‘parameter’)</a:t>
            </a:r>
            <a:endParaRPr lang="en-US" dirty="0"/>
          </a:p>
        </p:txBody>
      </p:sp>
      <p:sp>
        <p:nvSpPr>
          <p:cNvPr id="3" name="Text Placeholder 2"/>
          <p:cNvSpPr>
            <a:spLocks noGrp="1"/>
          </p:cNvSpPr>
          <p:nvPr>
            <p:ph type="body" sz="quarter" idx="10"/>
          </p:nvPr>
        </p:nvSpPr>
        <p:spPr>
          <a:xfrm>
            <a:off x="269239" y="1189177"/>
            <a:ext cx="11653523" cy="5586145"/>
          </a:xfrm>
        </p:spPr>
        <p:txBody>
          <a:bodyPr/>
          <a:lstStyle/>
          <a:p>
            <a:r>
              <a:rPr lang="en-US" sz="2700" dirty="0">
                <a:solidFill>
                  <a:schemeClr val="tx1"/>
                </a:solidFill>
              </a:rPr>
              <a:t> "parameters": {</a:t>
            </a:r>
          </a:p>
          <a:p>
            <a:r>
              <a:rPr lang="en-US" sz="2700" dirty="0">
                <a:solidFill>
                  <a:schemeClr val="tx1"/>
                </a:solidFill>
              </a:rPr>
              <a:t>        "</a:t>
            </a:r>
            <a:r>
              <a:rPr lang="en-US" sz="2700" dirty="0" err="1">
                <a:solidFill>
                  <a:schemeClr val="tx1"/>
                </a:solidFill>
              </a:rPr>
              <a:t>vmname</a:t>
            </a:r>
            <a:r>
              <a:rPr lang="en-US" sz="2700" dirty="0">
                <a:solidFill>
                  <a:schemeClr val="tx1"/>
                </a:solidFill>
              </a:rPr>
              <a:t>": {</a:t>
            </a:r>
          </a:p>
          <a:p>
            <a:r>
              <a:rPr lang="en-US" sz="2700" dirty="0">
                <a:solidFill>
                  <a:schemeClr val="tx1"/>
                </a:solidFill>
              </a:rPr>
              <a:t>            "type": "string"</a:t>
            </a:r>
          </a:p>
          <a:p>
            <a:r>
              <a:rPr lang="en-US" sz="2700" dirty="0">
                <a:solidFill>
                  <a:schemeClr val="tx1"/>
                </a:solidFill>
              </a:rPr>
              <a:t>        },</a:t>
            </a:r>
          </a:p>
          <a:p>
            <a:r>
              <a:rPr lang="en-US" sz="2700" dirty="0">
                <a:solidFill>
                  <a:schemeClr val="tx1"/>
                </a:solidFill>
              </a:rPr>
              <a:t>        "</a:t>
            </a:r>
            <a:r>
              <a:rPr lang="en-US" sz="2700" dirty="0" err="1">
                <a:solidFill>
                  <a:schemeClr val="tx1"/>
                </a:solidFill>
              </a:rPr>
              <a:t>vmSize</a:t>
            </a:r>
            <a:r>
              <a:rPr lang="en-US" sz="2700" dirty="0">
                <a:solidFill>
                  <a:schemeClr val="tx1"/>
                </a:solidFill>
              </a:rPr>
              <a:t>": {</a:t>
            </a:r>
          </a:p>
          <a:p>
            <a:r>
              <a:rPr lang="en-US" sz="2700" dirty="0">
                <a:solidFill>
                  <a:schemeClr val="tx1"/>
                </a:solidFill>
              </a:rPr>
              <a:t>            "type": "string",</a:t>
            </a:r>
          </a:p>
          <a:p>
            <a:r>
              <a:rPr lang="en-US" sz="2700" dirty="0">
                <a:solidFill>
                  <a:schemeClr val="tx1"/>
                </a:solidFill>
              </a:rPr>
              <a:t>            "</a:t>
            </a:r>
            <a:r>
              <a:rPr lang="en-US" sz="2700" dirty="0" err="1">
                <a:solidFill>
                  <a:schemeClr val="tx1"/>
                </a:solidFill>
              </a:rPr>
              <a:t>defaultValue</a:t>
            </a:r>
            <a:r>
              <a:rPr lang="en-US" sz="2700" dirty="0">
                <a:solidFill>
                  <a:schemeClr val="tx1"/>
                </a:solidFill>
              </a:rPr>
              <a:t>": "Standard_A2",</a:t>
            </a:r>
          </a:p>
          <a:p>
            <a:r>
              <a:rPr lang="en-US" sz="2700" dirty="0">
                <a:solidFill>
                  <a:schemeClr val="tx1"/>
                </a:solidFill>
              </a:rPr>
              <a:t>            "</a:t>
            </a:r>
            <a:r>
              <a:rPr lang="en-US" sz="2700" dirty="0" err="1">
                <a:solidFill>
                  <a:schemeClr val="tx1"/>
                </a:solidFill>
              </a:rPr>
              <a:t>allowedValues</a:t>
            </a:r>
            <a:r>
              <a:rPr lang="en-US" sz="2700" dirty="0">
                <a:solidFill>
                  <a:schemeClr val="tx1"/>
                </a:solidFill>
              </a:rPr>
              <a:t>": [</a:t>
            </a:r>
          </a:p>
          <a:p>
            <a:r>
              <a:rPr lang="en-US" sz="2700" dirty="0">
                <a:solidFill>
                  <a:schemeClr val="tx1"/>
                </a:solidFill>
              </a:rPr>
              <a:t>                "Standard_A2",</a:t>
            </a:r>
          </a:p>
          <a:p>
            <a:r>
              <a:rPr lang="en-US" sz="2700" dirty="0">
                <a:solidFill>
                  <a:schemeClr val="tx1"/>
                </a:solidFill>
              </a:rPr>
              <a:t>                "Standard_A5"</a:t>
            </a:r>
          </a:p>
          <a:p>
            <a:r>
              <a:rPr lang="en-US" sz="2700" dirty="0">
                <a:solidFill>
                  <a:schemeClr val="tx1"/>
                </a:solidFill>
              </a:rPr>
              <a:t>            ]</a:t>
            </a:r>
          </a:p>
          <a:p>
            <a:r>
              <a:rPr lang="en-US" sz="2700" dirty="0">
                <a:solidFill>
                  <a:schemeClr val="tx1"/>
                </a:solidFill>
              </a:rPr>
              <a:t>        },</a:t>
            </a:r>
          </a:p>
        </p:txBody>
      </p:sp>
    </p:spTree>
    <p:extLst>
      <p:ext uri="{BB962C8B-B14F-4D97-AF65-F5344CB8AC3E}">
        <p14:creationId xmlns:p14="http://schemas.microsoft.com/office/powerpoint/2010/main" val="252148627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Variables(‘variable’)</a:t>
            </a:r>
            <a:endParaRPr lang="en-US" dirty="0"/>
          </a:p>
        </p:txBody>
      </p:sp>
      <p:sp>
        <p:nvSpPr>
          <p:cNvPr id="3" name="Text Placeholder 2"/>
          <p:cNvSpPr>
            <a:spLocks noGrp="1"/>
          </p:cNvSpPr>
          <p:nvPr>
            <p:ph type="body" sz="quarter" idx="10"/>
          </p:nvPr>
        </p:nvSpPr>
        <p:spPr>
          <a:xfrm>
            <a:off x="269239" y="1189177"/>
            <a:ext cx="11653523" cy="1979003"/>
          </a:xfrm>
        </p:spPr>
        <p:txBody>
          <a:bodyPr/>
          <a:lstStyle/>
          <a:p>
            <a:r>
              <a:rPr lang="en-US" sz="2200" dirty="0">
                <a:solidFill>
                  <a:schemeClr val="tx1"/>
                </a:solidFill>
              </a:rPr>
              <a:t> "variables": {</a:t>
            </a:r>
          </a:p>
          <a:p>
            <a:r>
              <a:rPr lang="en-US" sz="2200" dirty="0">
                <a:solidFill>
                  <a:schemeClr val="tx1"/>
                </a:solidFill>
              </a:rPr>
              <a:t>        "</a:t>
            </a:r>
            <a:r>
              <a:rPr lang="en-US" sz="2200" dirty="0" err="1">
                <a:solidFill>
                  <a:schemeClr val="tx1"/>
                </a:solidFill>
              </a:rPr>
              <a:t>virtualNetworkName</a:t>
            </a:r>
            <a:r>
              <a:rPr lang="en-US" sz="2200" dirty="0">
                <a:solidFill>
                  <a:schemeClr val="tx1"/>
                </a:solidFill>
              </a:rPr>
              <a:t>": "[parameters('</a:t>
            </a:r>
            <a:r>
              <a:rPr lang="en-US" sz="2200" dirty="0" err="1">
                <a:solidFill>
                  <a:schemeClr val="tx1"/>
                </a:solidFill>
              </a:rPr>
              <a:t>vnetname</a:t>
            </a:r>
            <a:r>
              <a:rPr lang="en-US" sz="2200" dirty="0">
                <a:solidFill>
                  <a:schemeClr val="tx1"/>
                </a:solidFill>
              </a:rPr>
              <a:t>')]",</a:t>
            </a:r>
          </a:p>
          <a:p>
            <a:r>
              <a:rPr lang="en-US" sz="2200" dirty="0">
                <a:solidFill>
                  <a:schemeClr val="tx1"/>
                </a:solidFill>
              </a:rPr>
              <a:t>        "</a:t>
            </a:r>
            <a:r>
              <a:rPr lang="en-US" sz="2200" dirty="0" err="1">
                <a:solidFill>
                  <a:schemeClr val="tx1"/>
                </a:solidFill>
              </a:rPr>
              <a:t>vnetID</a:t>
            </a:r>
            <a:r>
              <a:rPr lang="en-US" sz="2200" dirty="0">
                <a:solidFill>
                  <a:schemeClr val="tx1"/>
                </a:solidFill>
              </a:rPr>
              <a:t>": "[</a:t>
            </a:r>
            <a:r>
              <a:rPr lang="en-US" sz="2200" dirty="0" err="1">
                <a:solidFill>
                  <a:schemeClr val="tx1"/>
                </a:solidFill>
              </a:rPr>
              <a:t>resourceId</a:t>
            </a:r>
            <a:r>
              <a:rPr lang="en-US" sz="2200" dirty="0">
                <a:solidFill>
                  <a:schemeClr val="tx1"/>
                </a:solidFill>
              </a:rPr>
              <a:t>('</a:t>
            </a:r>
            <a:r>
              <a:rPr lang="en-US" sz="2200" dirty="0" err="1">
                <a:solidFill>
                  <a:schemeClr val="tx1"/>
                </a:solidFill>
              </a:rPr>
              <a:t>Microsoft.Network</a:t>
            </a:r>
            <a:r>
              <a:rPr lang="en-US" sz="2200" dirty="0">
                <a:solidFill>
                  <a:schemeClr val="tx1"/>
                </a:solidFill>
              </a:rPr>
              <a:t>/</a:t>
            </a:r>
            <a:r>
              <a:rPr lang="en-US" sz="2200" dirty="0" err="1">
                <a:solidFill>
                  <a:schemeClr val="tx1"/>
                </a:solidFill>
              </a:rPr>
              <a:t>virtualnetworks</a:t>
            </a:r>
            <a:r>
              <a:rPr lang="en-US" sz="2200" dirty="0">
                <a:solidFill>
                  <a:schemeClr val="tx1"/>
                </a:solidFill>
              </a:rPr>
              <a:t>', variables('</a:t>
            </a:r>
            <a:r>
              <a:rPr lang="en-US" sz="2200" dirty="0" err="1">
                <a:solidFill>
                  <a:schemeClr val="tx1"/>
                </a:solidFill>
              </a:rPr>
              <a:t>virtualnetworkname</a:t>
            </a:r>
            <a:r>
              <a:rPr lang="en-US" sz="2200" dirty="0">
                <a:solidFill>
                  <a:schemeClr val="tx1"/>
                </a:solidFill>
              </a:rPr>
              <a:t>'))]",</a:t>
            </a:r>
          </a:p>
          <a:p>
            <a:r>
              <a:rPr lang="en-US" sz="2200" dirty="0">
                <a:solidFill>
                  <a:schemeClr val="tx1"/>
                </a:solidFill>
              </a:rPr>
              <a:t>        "</a:t>
            </a:r>
            <a:r>
              <a:rPr lang="en-US" sz="2200" dirty="0" err="1">
                <a:solidFill>
                  <a:schemeClr val="tx1"/>
                </a:solidFill>
              </a:rPr>
              <a:t>subnetname</a:t>
            </a:r>
            <a:r>
              <a:rPr lang="en-US" sz="2200" dirty="0">
                <a:solidFill>
                  <a:schemeClr val="tx1"/>
                </a:solidFill>
              </a:rPr>
              <a:t>": "</a:t>
            </a:r>
            <a:r>
              <a:rPr lang="en-US" sz="2200" dirty="0" smtClean="0">
                <a:solidFill>
                  <a:schemeClr val="tx1"/>
                </a:solidFill>
              </a:rPr>
              <a:t>ccsubnet01”</a:t>
            </a:r>
          </a:p>
          <a:p>
            <a:r>
              <a:rPr lang="en-US" sz="2200" dirty="0">
                <a:solidFill>
                  <a:schemeClr val="tx1"/>
                </a:solidFill>
              </a:rPr>
              <a:t>}</a:t>
            </a:r>
          </a:p>
        </p:txBody>
      </p:sp>
    </p:spTree>
    <p:extLst>
      <p:ext uri="{BB962C8B-B14F-4D97-AF65-F5344CB8AC3E}">
        <p14:creationId xmlns:p14="http://schemas.microsoft.com/office/powerpoint/2010/main" val="86347643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err="1">
                <a:solidFill>
                  <a:schemeClr val="tx1"/>
                </a:solidFill>
              </a:rPr>
              <a:t>concat</a:t>
            </a:r>
            <a:r>
              <a:rPr lang="en-US" sz="4800" dirty="0">
                <a:solidFill>
                  <a:schemeClr val="tx1"/>
                </a:solidFill>
              </a:rPr>
              <a:t>(‘</a:t>
            </a:r>
            <a:r>
              <a:rPr lang="en-US" sz="4800" dirty="0" err="1">
                <a:solidFill>
                  <a:schemeClr val="tx1"/>
                </a:solidFill>
              </a:rPr>
              <a:t>string’,’to’,’encode</a:t>
            </a:r>
            <a:r>
              <a:rPr lang="en-US" sz="4800" dirty="0">
                <a:solidFill>
                  <a:schemeClr val="tx1"/>
                </a:solidFill>
              </a:rPr>
              <a:t>’)</a:t>
            </a:r>
            <a:br>
              <a:rPr lang="en-US" sz="4800" dirty="0">
                <a:solidFill>
                  <a:schemeClr val="tx1"/>
                </a:solidFill>
              </a:rPr>
            </a:br>
            <a:endParaRPr lang="en-US" dirty="0"/>
          </a:p>
        </p:txBody>
      </p:sp>
      <p:sp>
        <p:nvSpPr>
          <p:cNvPr id="3" name="Text Placeholder 2"/>
          <p:cNvSpPr>
            <a:spLocks noGrp="1"/>
          </p:cNvSpPr>
          <p:nvPr>
            <p:ph type="body" sz="quarter" idx="10"/>
          </p:nvPr>
        </p:nvSpPr>
        <p:spPr>
          <a:xfrm>
            <a:off x="271557" y="2988480"/>
            <a:ext cx="11653523" cy="558614"/>
          </a:xfrm>
        </p:spPr>
        <p:txBody>
          <a:bodyPr/>
          <a:lstStyle/>
          <a:p>
            <a:r>
              <a:rPr lang="en-US" sz="2700" dirty="0">
                <a:solidFill>
                  <a:schemeClr val="tx1"/>
                </a:solidFill>
              </a:rPr>
              <a:t>"</a:t>
            </a:r>
            <a:r>
              <a:rPr lang="en-US" sz="2700" dirty="0" err="1">
                <a:solidFill>
                  <a:schemeClr val="tx1"/>
                </a:solidFill>
              </a:rPr>
              <a:t>subnetRef</a:t>
            </a:r>
            <a:r>
              <a:rPr lang="en-US" sz="2700" dirty="0">
                <a:solidFill>
                  <a:schemeClr val="tx1"/>
                </a:solidFill>
              </a:rPr>
              <a:t>": "[</a:t>
            </a:r>
            <a:r>
              <a:rPr lang="en-US" sz="2700" dirty="0" err="1">
                <a:solidFill>
                  <a:schemeClr val="tx1"/>
                </a:solidFill>
              </a:rPr>
              <a:t>concat</a:t>
            </a:r>
            <a:r>
              <a:rPr lang="en-US" sz="2700" dirty="0">
                <a:solidFill>
                  <a:schemeClr val="tx1"/>
                </a:solidFill>
              </a:rPr>
              <a:t>(variables('</a:t>
            </a:r>
            <a:r>
              <a:rPr lang="en-US" sz="2700" dirty="0" err="1">
                <a:solidFill>
                  <a:schemeClr val="tx1"/>
                </a:solidFill>
              </a:rPr>
              <a:t>vnetID</a:t>
            </a:r>
            <a:r>
              <a:rPr lang="en-US" sz="2700" dirty="0">
                <a:solidFill>
                  <a:schemeClr val="tx1"/>
                </a:solidFill>
              </a:rPr>
              <a:t>'),'/subnets/', variables('</a:t>
            </a:r>
            <a:r>
              <a:rPr lang="en-US" sz="2700" dirty="0" err="1">
                <a:solidFill>
                  <a:schemeClr val="tx1"/>
                </a:solidFill>
              </a:rPr>
              <a:t>subnetname</a:t>
            </a:r>
            <a:r>
              <a:rPr lang="en-US" sz="2700" dirty="0">
                <a:solidFill>
                  <a:schemeClr val="tx1"/>
                </a:solidFill>
              </a:rPr>
              <a:t>'))]</a:t>
            </a:r>
          </a:p>
        </p:txBody>
      </p:sp>
    </p:spTree>
    <p:extLst>
      <p:ext uri="{BB962C8B-B14F-4D97-AF65-F5344CB8AC3E}">
        <p14:creationId xmlns:p14="http://schemas.microsoft.com/office/powerpoint/2010/main" val="249316931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11653523" cy="3913572"/>
          </a:xfrm>
        </p:spPr>
        <p:txBody>
          <a:bodyPr/>
          <a:lstStyle/>
          <a:p>
            <a:r>
              <a:rPr lang="en-US" dirty="0" smtClean="0"/>
              <a:t>Resource Extensions</a:t>
            </a:r>
          </a:p>
          <a:p>
            <a:pPr lvl="1"/>
            <a:r>
              <a:rPr lang="en-US" dirty="0" smtClean="0"/>
              <a:t>VM+DSC/Chef/Puppet/</a:t>
            </a:r>
            <a:r>
              <a:rPr lang="en-US" dirty="0" err="1" smtClean="0"/>
              <a:t>CustomScript</a:t>
            </a:r>
            <a:r>
              <a:rPr lang="en-US" dirty="0" smtClean="0"/>
              <a:t>/etc.</a:t>
            </a:r>
          </a:p>
          <a:p>
            <a:pPr lvl="1"/>
            <a:r>
              <a:rPr lang="en-US" dirty="0" err="1" smtClean="0"/>
              <a:t>AppService</a:t>
            </a:r>
            <a:r>
              <a:rPr lang="en-US" dirty="0" smtClean="0"/>
              <a:t> + </a:t>
            </a:r>
            <a:r>
              <a:rPr lang="en-US" dirty="0" err="1" smtClean="0"/>
              <a:t>WebDeploy</a:t>
            </a:r>
            <a:endParaRPr lang="en-US" dirty="0" smtClean="0"/>
          </a:p>
          <a:p>
            <a:pPr lvl="1"/>
            <a:r>
              <a:rPr lang="en-US" dirty="0" smtClean="0"/>
              <a:t>SQL DB + BACPAC</a:t>
            </a:r>
          </a:p>
          <a:p>
            <a:r>
              <a:rPr lang="en-US" dirty="0" smtClean="0"/>
              <a:t>Copies</a:t>
            </a:r>
          </a:p>
          <a:p>
            <a:r>
              <a:rPr lang="en-US" dirty="0" smtClean="0"/>
              <a:t>Nested Templates</a:t>
            </a:r>
          </a:p>
          <a:p>
            <a:r>
              <a:rPr lang="en-US" dirty="0" err="1" smtClean="0"/>
              <a:t>NewOrExisting</a:t>
            </a:r>
            <a:r>
              <a:rPr lang="en-US" dirty="0" smtClean="0"/>
              <a:t> Patterns</a:t>
            </a:r>
          </a:p>
        </p:txBody>
      </p:sp>
      <p:sp>
        <p:nvSpPr>
          <p:cNvPr id="3" name="Title 2"/>
          <p:cNvSpPr>
            <a:spLocks noGrp="1"/>
          </p:cNvSpPr>
          <p:nvPr>
            <p:ph type="title"/>
          </p:nvPr>
        </p:nvSpPr>
        <p:spPr/>
        <p:txBody>
          <a:bodyPr/>
          <a:lstStyle/>
          <a:p>
            <a:r>
              <a:rPr lang="en-US" dirty="0" smtClean="0"/>
              <a:t>Advanced Template Scenarios</a:t>
            </a:r>
            <a:endParaRPr lang="en-US" dirty="0"/>
          </a:p>
        </p:txBody>
      </p:sp>
    </p:spTree>
    <p:extLst>
      <p:ext uri="{BB962C8B-B14F-4D97-AF65-F5344CB8AC3E}">
        <p14:creationId xmlns:p14="http://schemas.microsoft.com/office/powerpoint/2010/main" val="355073935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5007315"/>
              </p:ext>
            </p:extLst>
          </p:nvPr>
        </p:nvGraphicFramePr>
        <p:xfrm>
          <a:off x="568048" y="1561448"/>
          <a:ext cx="1972341" cy="4362600"/>
        </p:xfrm>
        <a:graphic>
          <a:graphicData uri="http://schemas.openxmlformats.org/drawingml/2006/table">
            <a:tbl>
              <a:tblPr firstRow="1" bandRow="1">
                <a:tableStyleId>{85BE263C-DBD7-4A20-BB59-AAB30ACAA65A}</a:tableStyleId>
              </a:tblPr>
              <a:tblGrid>
                <a:gridCol w="1972341"/>
              </a:tblGrid>
              <a:tr h="363550">
                <a:tc>
                  <a:txBody>
                    <a:bodyPr/>
                    <a:lstStyle/>
                    <a:p>
                      <a:pPr marL="0" indent="0" algn="l" defTabSz="914363" rtl="0" eaLnBrk="1" latinLnBrk="0" hangingPunct="1">
                        <a:lnSpc>
                          <a:spcPct val="100000"/>
                        </a:lnSpc>
                        <a:spcBef>
                          <a:spcPct val="20000"/>
                        </a:spcBef>
                        <a:buSzPct val="90000"/>
                        <a:buFont typeface="Wingdings" pitchFamily="2" charset="2"/>
                        <a:buNone/>
                      </a:pPr>
                      <a:r>
                        <a:rPr lang="en-US" sz="1800" kern="1200" spc="-70" dirty="0" smtClean="0">
                          <a:ln>
                            <a:solidFill>
                              <a:schemeClr val="tx1">
                                <a:alpha val="0"/>
                              </a:schemeClr>
                            </a:solidFill>
                          </a:ln>
                        </a:rPr>
                        <a:t>Parameters</a:t>
                      </a:r>
                      <a:endParaRPr lang="en-US" sz="1800" kern="1200" spc="-70" dirty="0">
                        <a:ln>
                          <a:solidFill>
                            <a:schemeClr val="tx1">
                              <a:alpha val="0"/>
                            </a:schemeClr>
                          </a:solidFill>
                        </a:ln>
                        <a:solidFill>
                          <a:schemeClr val="tx1"/>
                        </a:solidFill>
                        <a:latin typeface="Segoe UI Light"/>
                        <a:ea typeface="+mn-ea"/>
                        <a:cs typeface="+mn-cs"/>
                      </a:endParaRPr>
                    </a:p>
                  </a:txBody>
                  <a:tcPr marL="68589" marR="68589" marT="34294" marB="34294" anchor="ctr"/>
                </a:tc>
              </a:tr>
              <a:tr h="363550">
                <a:tc>
                  <a:txBody>
                    <a:bodyPr/>
                    <a:lstStyle/>
                    <a:p>
                      <a:pPr marL="0" marR="0" indent="0" algn="l" defTabSz="914363" rtl="0" eaLnBrk="1" fontAlgn="auto" latinLnBrk="0" hangingPunct="1">
                        <a:lnSpc>
                          <a:spcPct val="100000"/>
                        </a:lnSpc>
                        <a:spcBef>
                          <a:spcPct val="20000"/>
                        </a:spcBef>
                        <a:spcAft>
                          <a:spcPts val="0"/>
                        </a:spcAft>
                        <a:buClrTx/>
                        <a:buSzPct val="90000"/>
                        <a:buFont typeface="Wingdings" pitchFamily="2" charset="2"/>
                        <a:buNone/>
                        <a:tabLst/>
                        <a:defRPr/>
                      </a:pPr>
                      <a:r>
                        <a:rPr lang="en-US" sz="1400" dirty="0" err="1" smtClean="0">
                          <a:ln>
                            <a:solidFill>
                              <a:schemeClr val="tx1">
                                <a:alpha val="0"/>
                              </a:schemeClr>
                            </a:solidFill>
                          </a:ln>
                          <a:effectLst/>
                        </a:rPr>
                        <a:t>admUserName</a:t>
                      </a:r>
                      <a:endParaRPr lang="en-US" sz="1400" dirty="0" smtClean="0">
                        <a:ln>
                          <a:solidFill>
                            <a:schemeClr val="tx1">
                              <a:alpha val="0"/>
                            </a:schemeClr>
                          </a:solidFill>
                        </a:ln>
                        <a:effectLst/>
                      </a:endParaRPr>
                    </a:p>
                  </a:txBody>
                  <a:tcPr marL="68589" marR="68589" marT="34294" marB="34294" anchor="ctr"/>
                </a:tc>
              </a:tr>
              <a:tr h="36355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err="1" smtClean="0">
                          <a:ln>
                            <a:solidFill>
                              <a:schemeClr val="tx1">
                                <a:alpha val="0"/>
                              </a:schemeClr>
                            </a:solidFill>
                          </a:ln>
                          <a:effectLst/>
                        </a:rPr>
                        <a:t>pwd</a:t>
                      </a:r>
                      <a:endParaRPr lang="en-US" sz="1400" dirty="0" smtClean="0">
                        <a:ln>
                          <a:solidFill>
                            <a:schemeClr val="tx1">
                              <a:alpha val="0"/>
                            </a:schemeClr>
                          </a:solidFill>
                        </a:ln>
                        <a:effectLst/>
                      </a:endParaRPr>
                    </a:p>
                  </a:txBody>
                  <a:tcPr marL="68589" marR="68589" marT="34294" marB="34294" anchor="ctr"/>
                </a:tc>
              </a:tr>
              <a:tr h="363550">
                <a:tc>
                  <a:txBody>
                    <a:bodyPr/>
                    <a:lstStyle/>
                    <a:p>
                      <a:pPr algn="l">
                        <a:lnSpc>
                          <a:spcPct val="100000"/>
                        </a:lnSpc>
                      </a:pPr>
                      <a:r>
                        <a:rPr lang="en-US" sz="1400" dirty="0" err="1" smtClean="0">
                          <a:ln>
                            <a:solidFill>
                              <a:schemeClr val="tx1">
                                <a:alpha val="0"/>
                              </a:schemeClr>
                            </a:solidFill>
                          </a:ln>
                          <a:effectLst/>
                        </a:rPr>
                        <a:t>storageAccountname</a:t>
                      </a:r>
                      <a:endParaRPr lang="en-US" sz="1400" dirty="0">
                        <a:ln>
                          <a:solidFill>
                            <a:schemeClr val="tx1">
                              <a:alpha val="0"/>
                            </a:schemeClr>
                          </a:solidFill>
                        </a:ln>
                        <a:effectLst/>
                      </a:endParaRPr>
                    </a:p>
                  </a:txBody>
                  <a:tcPr marL="68589" marR="68589" marT="34294" marB="34294" anchor="ctr"/>
                </a:tc>
              </a:tr>
              <a:tr h="363550">
                <a:tc>
                  <a:txBody>
                    <a:bodyPr/>
                    <a:lstStyle/>
                    <a:p>
                      <a:pPr algn="l">
                        <a:lnSpc>
                          <a:spcPct val="100000"/>
                        </a:lnSpc>
                      </a:pPr>
                      <a:r>
                        <a:rPr lang="en-US" sz="1400" dirty="0" smtClean="0">
                          <a:ln>
                            <a:solidFill>
                              <a:schemeClr val="tx1">
                                <a:alpha val="0"/>
                              </a:schemeClr>
                            </a:solidFill>
                          </a:ln>
                          <a:effectLst/>
                        </a:rPr>
                        <a:t>location</a:t>
                      </a:r>
                      <a:endParaRPr lang="en-US" sz="1400" dirty="0">
                        <a:ln>
                          <a:solidFill>
                            <a:schemeClr val="tx1">
                              <a:alpha val="0"/>
                            </a:schemeClr>
                          </a:solidFill>
                        </a:ln>
                        <a:effectLst/>
                      </a:endParaRPr>
                    </a:p>
                  </a:txBody>
                  <a:tcPr marL="68589" marR="68589" marT="34294" marB="34294" anchor="ctr"/>
                </a:tc>
              </a:tr>
              <a:tr h="363550">
                <a:tc>
                  <a:txBody>
                    <a:bodyPr/>
                    <a:lstStyle/>
                    <a:p>
                      <a:pPr algn="l">
                        <a:lnSpc>
                          <a:spcPct val="100000"/>
                        </a:lnSpc>
                      </a:pPr>
                      <a:r>
                        <a:rPr lang="en-US" sz="1400" dirty="0" err="1" smtClean="0">
                          <a:ln>
                            <a:solidFill>
                              <a:schemeClr val="tx1">
                                <a:alpha val="0"/>
                              </a:schemeClr>
                            </a:solidFill>
                          </a:ln>
                          <a:effectLst/>
                        </a:rPr>
                        <a:t>vNetName</a:t>
                      </a:r>
                      <a:endParaRPr lang="en-US" sz="1400" dirty="0">
                        <a:ln>
                          <a:solidFill>
                            <a:schemeClr val="tx1">
                              <a:alpha val="0"/>
                            </a:schemeClr>
                          </a:solidFill>
                        </a:ln>
                        <a:effectLst/>
                      </a:endParaRPr>
                    </a:p>
                  </a:txBody>
                  <a:tcPr marL="68589" marR="68589" marT="34294" marB="34294" anchor="ctr"/>
                </a:tc>
              </a:tr>
              <a:tr h="363550">
                <a:tc>
                  <a:txBody>
                    <a:bodyPr/>
                    <a:lstStyle/>
                    <a:p>
                      <a:pPr algn="l">
                        <a:lnSpc>
                          <a:spcPct val="100000"/>
                        </a:lnSpc>
                      </a:pPr>
                      <a:r>
                        <a:rPr lang="en-US" sz="1400" dirty="0" smtClean="0">
                          <a:ln>
                            <a:solidFill>
                              <a:schemeClr val="tx1">
                                <a:alpha val="0"/>
                              </a:schemeClr>
                            </a:solidFill>
                          </a:ln>
                          <a:effectLst/>
                        </a:rPr>
                        <a:t>addressPrefix</a:t>
                      </a:r>
                      <a:endParaRPr lang="en-US" sz="1400" dirty="0">
                        <a:ln>
                          <a:solidFill>
                            <a:schemeClr val="tx1">
                              <a:alpha val="0"/>
                            </a:schemeClr>
                          </a:solidFill>
                        </a:ln>
                        <a:effectLst/>
                      </a:endParaRPr>
                    </a:p>
                  </a:txBody>
                  <a:tcPr marL="68589" marR="68589" marT="34294" marB="34294" anchor="ctr"/>
                </a:tc>
              </a:tr>
              <a:tr h="363550">
                <a:tc>
                  <a:txBody>
                    <a:bodyPr/>
                    <a:lstStyle/>
                    <a:p>
                      <a:pPr algn="l">
                        <a:lnSpc>
                          <a:spcPct val="100000"/>
                        </a:lnSpc>
                      </a:pPr>
                      <a:r>
                        <a:rPr lang="en-US" sz="1400" dirty="0" smtClean="0">
                          <a:ln>
                            <a:solidFill>
                              <a:schemeClr val="tx1">
                                <a:alpha val="0"/>
                              </a:schemeClr>
                            </a:solidFill>
                          </a:ln>
                          <a:effectLst/>
                        </a:rPr>
                        <a:t>subnetName</a:t>
                      </a:r>
                      <a:endParaRPr lang="en-US" sz="1400" dirty="0">
                        <a:ln>
                          <a:solidFill>
                            <a:schemeClr val="tx1">
                              <a:alpha val="0"/>
                            </a:schemeClr>
                          </a:solidFill>
                        </a:ln>
                        <a:effectLst/>
                      </a:endParaRPr>
                    </a:p>
                  </a:txBody>
                  <a:tcPr marL="68589" marR="68589" marT="34294" marB="34294" anchor="ctr"/>
                </a:tc>
              </a:tr>
              <a:tr h="363550">
                <a:tc>
                  <a:txBody>
                    <a:bodyPr/>
                    <a:lstStyle/>
                    <a:p>
                      <a:pPr algn="l">
                        <a:lnSpc>
                          <a:spcPct val="100000"/>
                        </a:lnSpc>
                      </a:pPr>
                      <a:r>
                        <a:rPr lang="en-US" sz="1400" dirty="0" smtClean="0">
                          <a:ln>
                            <a:solidFill>
                              <a:schemeClr val="tx1">
                                <a:alpha val="0"/>
                              </a:schemeClr>
                            </a:solidFill>
                          </a:ln>
                          <a:effectLst/>
                        </a:rPr>
                        <a:t>subnetPrefix</a:t>
                      </a:r>
                      <a:endParaRPr lang="en-US" sz="1400" dirty="0">
                        <a:ln>
                          <a:solidFill>
                            <a:schemeClr val="tx1">
                              <a:alpha val="0"/>
                            </a:schemeClr>
                          </a:solidFill>
                        </a:ln>
                        <a:effectLst/>
                      </a:endParaRPr>
                    </a:p>
                  </a:txBody>
                  <a:tcPr marL="68589" marR="68589" marT="34294" marB="34294" anchor="ctr"/>
                </a:tc>
              </a:tr>
              <a:tr h="363550">
                <a:tc>
                  <a:txBody>
                    <a:bodyPr/>
                    <a:lstStyle/>
                    <a:p>
                      <a:r>
                        <a:rPr lang="en-US" sz="1400" dirty="0" err="1" smtClean="0"/>
                        <a:t>AssetLocation</a:t>
                      </a:r>
                      <a:endParaRPr lang="en-US" sz="1400" dirty="0"/>
                    </a:p>
                  </a:txBody>
                  <a:tcPr marL="89642" marR="89642" marT="44821" marB="44821"/>
                </a:tc>
              </a:tr>
              <a:tr h="363550">
                <a:tc>
                  <a:txBody>
                    <a:bodyPr/>
                    <a:lstStyle/>
                    <a:p>
                      <a:r>
                        <a:rPr lang="en-US" sz="1400" dirty="0" smtClean="0"/>
                        <a:t>tshirtSize</a:t>
                      </a:r>
                      <a:endParaRPr lang="en-US" sz="1400" dirty="0"/>
                    </a:p>
                  </a:txBody>
                  <a:tcPr marL="89642" marR="89642" marT="44821" marB="44821"/>
                </a:tc>
              </a:tr>
              <a:tr h="363550">
                <a:tc>
                  <a:txBody>
                    <a:bodyPr/>
                    <a:lstStyle/>
                    <a:p>
                      <a:r>
                        <a:rPr lang="en-US" sz="1400" dirty="0" err="1" smtClean="0"/>
                        <a:t>dscFunction</a:t>
                      </a:r>
                      <a:endParaRPr lang="en-US" sz="1400" dirty="0"/>
                    </a:p>
                  </a:txBody>
                  <a:tcPr marL="89642" marR="89642" marT="44821" marB="44821"/>
                </a:tc>
              </a:tr>
            </a:tbl>
          </a:graphicData>
        </a:graphic>
      </p:graphicFrame>
      <p:sp>
        <p:nvSpPr>
          <p:cNvPr id="5" name="Rectangle 4"/>
          <p:cNvSpPr/>
          <p:nvPr>
            <p:custDataLst>
              <p:tags r:id="rId1"/>
            </p:custDataLst>
          </p:nvPr>
        </p:nvSpPr>
        <p:spPr bwMode="auto">
          <a:xfrm>
            <a:off x="4153746" y="1155630"/>
            <a:ext cx="6125570"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Master Template</a:t>
            </a:r>
          </a:p>
        </p:txBody>
      </p:sp>
      <p:sp>
        <p:nvSpPr>
          <p:cNvPr id="6" name="Rectangle 5"/>
          <p:cNvSpPr/>
          <p:nvPr>
            <p:custDataLst>
              <p:tags r:id="rId2"/>
            </p:custDataLst>
          </p:nvPr>
        </p:nvSpPr>
        <p:spPr bwMode="auto">
          <a:xfrm>
            <a:off x="4153746" y="2318272"/>
            <a:ext cx="6125570" cy="298808"/>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Known Configuration Resources Template [Dev, Test, Prod]</a:t>
            </a:r>
          </a:p>
        </p:txBody>
      </p:sp>
      <p:cxnSp>
        <p:nvCxnSpPr>
          <p:cNvPr id="7" name="Straight Arrow Connector 6"/>
          <p:cNvCxnSpPr/>
          <p:nvPr/>
        </p:nvCxnSpPr>
        <p:spPr>
          <a:xfrm>
            <a:off x="4034349" y="2809729"/>
            <a:ext cx="246797" cy="476702"/>
          </a:xfrm>
          <a:prstGeom prst="straightConnector1">
            <a:avLst/>
          </a:prstGeom>
          <a:ln w="76200">
            <a:solidFill>
              <a:schemeClr val="bg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custDataLst>
              <p:tags r:id="rId3"/>
            </p:custDataLst>
          </p:nvPr>
        </p:nvSpPr>
        <p:spPr bwMode="auto">
          <a:xfrm>
            <a:off x="4401618" y="3179984"/>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Member Resources</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Template</a:t>
            </a:r>
          </a:p>
        </p:txBody>
      </p:sp>
      <p:sp>
        <p:nvSpPr>
          <p:cNvPr id="9" name="Rectangle 8"/>
          <p:cNvSpPr/>
          <p:nvPr>
            <p:custDataLst>
              <p:tags r:id="rId4"/>
            </p:custDataLst>
          </p:nvPr>
        </p:nvSpPr>
        <p:spPr bwMode="auto">
          <a:xfrm>
            <a:off x="4551022" y="3061239"/>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Member Resources</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Template(s)</a:t>
            </a:r>
          </a:p>
        </p:txBody>
      </p:sp>
      <p:sp>
        <p:nvSpPr>
          <p:cNvPr id="10" name="Rectangle 9"/>
          <p:cNvSpPr/>
          <p:nvPr>
            <p:custDataLst>
              <p:tags r:id="rId5"/>
            </p:custDataLst>
          </p:nvPr>
        </p:nvSpPr>
        <p:spPr bwMode="auto">
          <a:xfrm>
            <a:off x="3465071" y="5293831"/>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Optional Capability</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Template</a:t>
            </a:r>
          </a:p>
        </p:txBody>
      </p:sp>
      <p:sp>
        <p:nvSpPr>
          <p:cNvPr id="11" name="Rectangle 10"/>
          <p:cNvSpPr/>
          <p:nvPr>
            <p:custDataLst>
              <p:tags r:id="rId6"/>
            </p:custDataLst>
          </p:nvPr>
        </p:nvSpPr>
        <p:spPr bwMode="auto">
          <a:xfrm>
            <a:off x="7694707" y="5832925"/>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setup.sh</a:t>
            </a:r>
          </a:p>
        </p:txBody>
      </p:sp>
      <p:sp>
        <p:nvSpPr>
          <p:cNvPr id="12" name="Rectangle 11"/>
          <p:cNvSpPr/>
          <p:nvPr>
            <p:custDataLst>
              <p:tags r:id="rId7"/>
            </p:custDataLst>
          </p:nvPr>
        </p:nvSpPr>
        <p:spPr bwMode="auto">
          <a:xfrm>
            <a:off x="7814148" y="5560582"/>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Purpose Specific</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Script(s)</a:t>
            </a:r>
          </a:p>
        </p:txBody>
      </p:sp>
      <p:sp>
        <p:nvSpPr>
          <p:cNvPr id="14" name="Rectangle 13"/>
          <p:cNvSpPr/>
          <p:nvPr>
            <p:custDataLst>
              <p:tags r:id="rId8"/>
            </p:custDataLst>
          </p:nvPr>
        </p:nvSpPr>
        <p:spPr bwMode="auto">
          <a:xfrm>
            <a:off x="3614475" y="5178864"/>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Optional Capability</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Template</a:t>
            </a:r>
          </a:p>
        </p:txBody>
      </p:sp>
      <p:sp>
        <p:nvSpPr>
          <p:cNvPr id="15" name="Rectangle 14"/>
          <p:cNvSpPr/>
          <p:nvPr>
            <p:custDataLst>
              <p:tags r:id="rId9"/>
            </p:custDataLst>
          </p:nvPr>
        </p:nvSpPr>
        <p:spPr bwMode="auto">
          <a:xfrm>
            <a:off x="3771844" y="5038564"/>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Optional Resource</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Template(s)</a:t>
            </a:r>
          </a:p>
        </p:txBody>
      </p:sp>
      <p:sp>
        <p:nvSpPr>
          <p:cNvPr id="18" name="Rectangle 17"/>
          <p:cNvSpPr/>
          <p:nvPr>
            <p:custDataLst>
              <p:tags r:id="rId10"/>
            </p:custDataLst>
          </p:nvPr>
        </p:nvSpPr>
        <p:spPr bwMode="auto">
          <a:xfrm>
            <a:off x="7722757" y="4529671"/>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endParaRPr lang="en-US" sz="1600" dirty="0">
              <a:ln>
                <a:solidFill>
                  <a:schemeClr val="tx1">
                    <a:alpha val="0"/>
                  </a:schemeClr>
                </a:solidFill>
              </a:ln>
              <a:solidFill>
                <a:schemeClr val="tx1"/>
              </a:solidFill>
            </a:endParaRPr>
          </a:p>
        </p:txBody>
      </p:sp>
      <p:sp>
        <p:nvSpPr>
          <p:cNvPr id="13" name="Rectangle 12"/>
          <p:cNvSpPr/>
          <p:nvPr>
            <p:custDataLst>
              <p:tags r:id="rId11"/>
            </p:custDataLst>
          </p:nvPr>
        </p:nvSpPr>
        <p:spPr bwMode="auto">
          <a:xfrm>
            <a:off x="7847484" y="4367443"/>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Widely Re-Usable</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Script(s)</a:t>
            </a:r>
          </a:p>
        </p:txBody>
      </p:sp>
      <p:sp>
        <p:nvSpPr>
          <p:cNvPr id="19" name="Rectangle 18"/>
          <p:cNvSpPr/>
          <p:nvPr>
            <p:custDataLst>
              <p:tags r:id="rId12"/>
            </p:custDataLst>
          </p:nvPr>
        </p:nvSpPr>
        <p:spPr bwMode="auto">
          <a:xfrm>
            <a:off x="7581173" y="3061239"/>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Shared Resource (App-Tier) Template</a:t>
            </a:r>
          </a:p>
        </p:txBody>
      </p:sp>
      <p:sp>
        <p:nvSpPr>
          <p:cNvPr id="20" name="Title 1"/>
          <p:cNvSpPr>
            <a:spLocks noGrp="1"/>
          </p:cNvSpPr>
          <p:nvPr>
            <p:ph type="title" idx="4294967295"/>
          </p:nvPr>
        </p:nvSpPr>
        <p:spPr>
          <a:xfrm>
            <a:off x="864" y="292545"/>
            <a:ext cx="11650597" cy="895223"/>
          </a:xfrm>
        </p:spPr>
        <p:txBody>
          <a:bodyPr>
            <a:normAutofit/>
          </a:bodyPr>
          <a:lstStyle/>
          <a:p>
            <a:r>
              <a:rPr lang="en-US" sz="4400" dirty="0"/>
              <a:t>Architecting Complex Applications using Templates</a:t>
            </a:r>
          </a:p>
        </p:txBody>
      </p:sp>
      <p:cxnSp>
        <p:nvCxnSpPr>
          <p:cNvPr id="21" name="Straight Arrow Connector 20"/>
          <p:cNvCxnSpPr>
            <a:endCxn id="5" idx="1"/>
          </p:cNvCxnSpPr>
          <p:nvPr/>
        </p:nvCxnSpPr>
        <p:spPr>
          <a:xfrm flipV="1">
            <a:off x="2563586" y="1586652"/>
            <a:ext cx="1590161" cy="1223077"/>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2"/>
          </p:cNvCxnSpPr>
          <p:nvPr/>
        </p:nvCxnSpPr>
        <p:spPr>
          <a:xfrm>
            <a:off x="7216531" y="2017674"/>
            <a:ext cx="0" cy="444160"/>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9" idx="0"/>
          </p:cNvCxnSpPr>
          <p:nvPr/>
        </p:nvCxnSpPr>
        <p:spPr>
          <a:xfrm flipH="1">
            <a:off x="5783607" y="2617080"/>
            <a:ext cx="1397375" cy="444160"/>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2"/>
            <a:endCxn id="19" idx="0"/>
          </p:cNvCxnSpPr>
          <p:nvPr/>
        </p:nvCxnSpPr>
        <p:spPr>
          <a:xfrm>
            <a:off x="7216531" y="2617080"/>
            <a:ext cx="1597226" cy="444160"/>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15" idx="0"/>
          </p:cNvCxnSpPr>
          <p:nvPr/>
        </p:nvCxnSpPr>
        <p:spPr>
          <a:xfrm flipH="1">
            <a:off x="5004429" y="4084357"/>
            <a:ext cx="655832" cy="954207"/>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5" idx="0"/>
          </p:cNvCxnSpPr>
          <p:nvPr/>
        </p:nvCxnSpPr>
        <p:spPr>
          <a:xfrm flipH="1">
            <a:off x="5004428" y="3965612"/>
            <a:ext cx="3809331" cy="1072952"/>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5" idx="3"/>
            <a:endCxn id="18" idx="1"/>
          </p:cNvCxnSpPr>
          <p:nvPr/>
        </p:nvCxnSpPr>
        <p:spPr>
          <a:xfrm flipV="1">
            <a:off x="6237013" y="4960694"/>
            <a:ext cx="1485745" cy="508893"/>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5" idx="3"/>
            <a:endCxn id="11" idx="1"/>
          </p:cNvCxnSpPr>
          <p:nvPr/>
        </p:nvCxnSpPr>
        <p:spPr>
          <a:xfrm>
            <a:off x="6237013" y="5469586"/>
            <a:ext cx="1457694" cy="794361"/>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046342" y="3492262"/>
            <a:ext cx="1204101" cy="2612407"/>
            <a:chOff x="10247791" y="3561792"/>
            <a:chExt cx="1228246" cy="2664791"/>
          </a:xfrm>
        </p:grpSpPr>
        <p:cxnSp>
          <p:nvCxnSpPr>
            <p:cNvPr id="49" name="Straight Arrow Connector 48"/>
            <p:cNvCxnSpPr/>
            <p:nvPr/>
          </p:nvCxnSpPr>
          <p:spPr>
            <a:xfrm flipH="1">
              <a:off x="10519442" y="4894188"/>
              <a:ext cx="956595" cy="0"/>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9" idx="3"/>
            </p:cNvCxnSpPr>
            <p:nvPr/>
          </p:nvCxnSpPr>
          <p:spPr>
            <a:xfrm>
              <a:off x="10247791" y="3561792"/>
              <a:ext cx="1228246" cy="0"/>
            </a:xfrm>
            <a:prstGeom prst="straightConnector1">
              <a:avLst/>
            </a:prstGeom>
            <a:ln w="762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11476037" y="3561793"/>
              <a:ext cx="0" cy="1332395"/>
            </a:xfrm>
            <a:prstGeom prst="straightConnector1">
              <a:avLst/>
            </a:prstGeom>
            <a:ln w="762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10519442" y="6226583"/>
              <a:ext cx="956595" cy="0"/>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11476037" y="4894188"/>
              <a:ext cx="0" cy="1332395"/>
            </a:xfrm>
            <a:prstGeom prst="straightConnector1">
              <a:avLst/>
            </a:prstGeom>
            <a:ln w="762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7106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par>
                                <p:cTn id="18" presetID="9"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dissolv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dissolve">
                                      <p:cBhvr>
                                        <p:cTn id="25" dur="500"/>
                                        <p:tgtEl>
                                          <p:spTgt spid="31"/>
                                        </p:tgtEl>
                                      </p:cBhvr>
                                    </p:animEffect>
                                  </p:childTnLst>
                                </p:cTn>
                              </p:par>
                              <p:par>
                                <p:cTn id="26" presetID="9"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dissolve">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dissolve">
                                      <p:cBhvr>
                                        <p:cTn id="33" dur="500"/>
                                        <p:tgtEl>
                                          <p:spTgt spid="34"/>
                                        </p:tgtEl>
                                      </p:cBhvr>
                                    </p:animEffect>
                                  </p:childTnLst>
                                </p:cTn>
                              </p:par>
                              <p:par>
                                <p:cTn id="34" presetID="9" presetClass="entr" presetSubtype="0"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dissolv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dissolve">
                                      <p:cBhvr>
                                        <p:cTn id="4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following persona(s) will be used throughout this module:</a:t>
            </a:r>
            <a:endParaRPr lang="en-US" dirty="0"/>
          </a:p>
        </p:txBody>
      </p:sp>
      <p:sp>
        <p:nvSpPr>
          <p:cNvPr id="3" name="Text Placeholder 2"/>
          <p:cNvSpPr>
            <a:spLocks noGrp="1"/>
          </p:cNvSpPr>
          <p:nvPr>
            <p:ph type="body" sz="quarter" idx="10"/>
          </p:nvPr>
        </p:nvSpPr>
        <p:spPr>
          <a:xfrm>
            <a:off x="2728452" y="2298606"/>
            <a:ext cx="7202406" cy="807913"/>
          </a:xfrm>
        </p:spPr>
        <p:txBody>
          <a:bodyPr/>
          <a:lstStyle/>
          <a:p>
            <a:r>
              <a:rPr lang="en-US" sz="45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89884" y="1726194"/>
            <a:ext cx="1332089" cy="1952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68346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Debugging Overview</a:t>
            </a:r>
            <a:endParaRPr lang="en-US" dirty="0"/>
          </a:p>
        </p:txBody>
      </p:sp>
      <p:sp>
        <p:nvSpPr>
          <p:cNvPr id="4" name="Text Placeholder 3"/>
          <p:cNvSpPr>
            <a:spLocks noGrp="1"/>
          </p:cNvSpPr>
          <p:nvPr>
            <p:ph type="body" sz="quarter" idx="10"/>
          </p:nvPr>
        </p:nvSpPr>
        <p:spPr>
          <a:xfrm>
            <a:off x="269239" y="1189495"/>
            <a:ext cx="11653523" cy="4378314"/>
          </a:xfrm>
        </p:spPr>
        <p:txBody>
          <a:bodyPr/>
          <a:lstStyle/>
          <a:p>
            <a:r>
              <a:rPr lang="en-US" dirty="0">
                <a:solidFill>
                  <a:schemeClr val="tx1"/>
                </a:solidFill>
              </a:rPr>
              <a:t>Template validation</a:t>
            </a:r>
          </a:p>
          <a:p>
            <a:pPr lvl="1"/>
            <a:r>
              <a:rPr lang="en-US" dirty="0">
                <a:solidFill>
                  <a:schemeClr val="tx1"/>
                </a:solidFill>
              </a:rPr>
              <a:t>Use tool with JSON validation (Examples: Visual Studio, Atom w/ </a:t>
            </a:r>
            <a:r>
              <a:rPr lang="en-US" dirty="0" err="1">
                <a:solidFill>
                  <a:schemeClr val="tx1"/>
                </a:solidFill>
              </a:rPr>
              <a:t>JSONLint</a:t>
            </a:r>
            <a:r>
              <a:rPr lang="en-US" dirty="0">
                <a:solidFill>
                  <a:schemeClr val="tx1"/>
                </a:solidFill>
              </a:rPr>
              <a:t>, or others )</a:t>
            </a:r>
          </a:p>
          <a:p>
            <a:pPr lvl="1"/>
            <a:r>
              <a:rPr lang="en-US" dirty="0">
                <a:solidFill>
                  <a:schemeClr val="tx1"/>
                </a:solidFill>
              </a:rPr>
              <a:t>Leverage </a:t>
            </a:r>
            <a:r>
              <a:rPr lang="en-US" dirty="0" smtClean="0">
                <a:solidFill>
                  <a:schemeClr val="tx1"/>
                </a:solidFill>
              </a:rPr>
              <a:t> </a:t>
            </a:r>
            <a:r>
              <a:rPr lang="en-US" dirty="0">
                <a:solidFill>
                  <a:schemeClr val="tx1"/>
                </a:solidFill>
              </a:rPr>
              <a:t>Test-</a:t>
            </a:r>
            <a:r>
              <a:rPr lang="en-US" dirty="0" err="1">
                <a:solidFill>
                  <a:schemeClr val="tx1"/>
                </a:solidFill>
              </a:rPr>
              <a:t>AzureRmResourceGroupDeployment</a:t>
            </a:r>
            <a:endParaRPr lang="en-US" dirty="0">
              <a:solidFill>
                <a:schemeClr val="tx1"/>
              </a:solidFill>
            </a:endParaRPr>
          </a:p>
          <a:p>
            <a:r>
              <a:rPr lang="en-US" dirty="0">
                <a:solidFill>
                  <a:schemeClr val="tx1"/>
                </a:solidFill>
              </a:rPr>
              <a:t>Resource group logging</a:t>
            </a:r>
          </a:p>
          <a:p>
            <a:pPr lvl="1"/>
            <a:r>
              <a:rPr lang="en-US" dirty="0">
                <a:solidFill>
                  <a:schemeClr val="tx1"/>
                </a:solidFill>
              </a:rPr>
              <a:t>Portal: Browse </a:t>
            </a:r>
            <a:r>
              <a:rPr lang="en-US" dirty="0">
                <a:solidFill>
                  <a:schemeClr val="tx1"/>
                </a:solidFill>
                <a:sym typeface="Wingdings" panose="05000000000000000000" pitchFamily="2" charset="2"/>
              </a:rPr>
              <a:t> Resource Groups  &lt;Group&gt;  Events</a:t>
            </a:r>
          </a:p>
          <a:p>
            <a:pPr lvl="1"/>
            <a:r>
              <a:rPr lang="en-US" dirty="0">
                <a:solidFill>
                  <a:schemeClr val="tx1"/>
                </a:solidFill>
                <a:sym typeface="Wingdings" panose="05000000000000000000" pitchFamily="2" charset="2"/>
              </a:rPr>
              <a:t>PowerShell: </a:t>
            </a:r>
            <a:r>
              <a:rPr lang="en-US" dirty="0" smtClean="0">
                <a:solidFill>
                  <a:schemeClr val="tx1"/>
                </a:solidFill>
                <a:sym typeface="Wingdings" panose="05000000000000000000" pitchFamily="2" charset="2"/>
              </a:rPr>
              <a:t>Get-</a:t>
            </a:r>
            <a:r>
              <a:rPr lang="en-US" dirty="0" err="1" smtClean="0">
                <a:solidFill>
                  <a:schemeClr val="tx1"/>
                </a:solidFill>
                <a:sym typeface="Wingdings" panose="05000000000000000000" pitchFamily="2" charset="2"/>
              </a:rPr>
              <a:t>AzureRmLog</a:t>
            </a:r>
            <a:endParaRPr lang="en-US" dirty="0">
              <a:solidFill>
                <a:schemeClr val="tx1"/>
              </a:solidFill>
              <a:sym typeface="Wingdings" panose="05000000000000000000" pitchFamily="2" charset="2"/>
            </a:endParaRPr>
          </a:p>
          <a:p>
            <a:pPr lvl="1"/>
            <a:r>
              <a:rPr lang="en-US" dirty="0">
                <a:solidFill>
                  <a:schemeClr val="tx1"/>
                </a:solidFill>
                <a:sym typeface="Wingdings" panose="05000000000000000000" pitchFamily="2" charset="2"/>
              </a:rPr>
              <a:t>Azure CLI: azure group log show</a:t>
            </a:r>
          </a:p>
          <a:p>
            <a:pPr lvl="1"/>
            <a:endParaRPr lang="en-US" dirty="0">
              <a:solidFill>
                <a:schemeClr val="tx1"/>
              </a:solidFill>
              <a:sym typeface="Wingdings" panose="05000000000000000000" pitchFamily="2" charset="2"/>
            </a:endParaRPr>
          </a:p>
          <a:p>
            <a:r>
              <a:rPr lang="en-US" dirty="0">
                <a:solidFill>
                  <a:schemeClr val="tx1"/>
                </a:solidFill>
              </a:rPr>
              <a:t>Azure Rest API </a:t>
            </a:r>
            <a:r>
              <a:rPr lang="en-US" dirty="0" smtClean="0">
                <a:solidFill>
                  <a:schemeClr val="tx1"/>
                </a:solidFill>
              </a:rPr>
              <a:t>Explorer</a:t>
            </a:r>
            <a:endParaRPr lang="en-US" dirty="0">
              <a:solidFill>
                <a:schemeClr val="tx1"/>
              </a:solidFill>
            </a:endParaRPr>
          </a:p>
          <a:p>
            <a:pPr lvl="1"/>
            <a:r>
              <a:rPr lang="en-US" dirty="0">
                <a:solidFill>
                  <a:schemeClr val="tx1"/>
                </a:solidFill>
              </a:rPr>
              <a:t>View individual resources as they are deployed: </a:t>
            </a:r>
            <a:r>
              <a:rPr lang="en-US" dirty="0">
                <a:solidFill>
                  <a:schemeClr val="tx1"/>
                </a:solidFill>
                <a:hlinkClick r:id="rId3"/>
              </a:rPr>
              <a:t>https://resources.azure.com</a:t>
            </a:r>
            <a:r>
              <a:rPr lang="en-US" dirty="0">
                <a:solidFill>
                  <a:schemeClr val="tx1"/>
                </a:solidFill>
              </a:rPr>
              <a:t> </a:t>
            </a:r>
          </a:p>
        </p:txBody>
      </p:sp>
    </p:spTree>
    <p:extLst>
      <p:ext uri="{BB962C8B-B14F-4D97-AF65-F5344CB8AC3E}">
        <p14:creationId xmlns:p14="http://schemas.microsoft.com/office/powerpoint/2010/main" val="3839347239"/>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3116815"/>
          </a:xfrm>
        </p:spPr>
        <p:txBody>
          <a:bodyPr/>
          <a:lstStyle/>
          <a:p>
            <a:r>
              <a:rPr lang="en-US" dirty="0" smtClean="0"/>
              <a:t>Demo:</a:t>
            </a:r>
            <a:br>
              <a:rPr lang="en-US" dirty="0" smtClean="0"/>
            </a:br>
            <a:r>
              <a:rPr lang="en-US" dirty="0" smtClean="0"/>
              <a:t>Authoring a reusable ARM Template</a:t>
            </a:r>
            <a:endParaRPr lang="en-US" dirty="0"/>
          </a:p>
        </p:txBody>
      </p:sp>
      <p:sp>
        <p:nvSpPr>
          <p:cNvPr id="3" name="Text Placeholder 2"/>
          <p:cNvSpPr txBox="1">
            <a:spLocks/>
          </p:cNvSpPr>
          <p:nvPr/>
        </p:nvSpPr>
        <p:spPr>
          <a:xfrm>
            <a:off x="9936998" y="432338"/>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77336" y="162628"/>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00962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7179" y="2660923"/>
            <a:ext cx="11655840" cy="899665"/>
          </a:xfrm>
        </p:spPr>
        <p:txBody>
          <a:bodyPr/>
          <a:lstStyle/>
          <a:p>
            <a:r>
              <a:rPr lang="en-US" dirty="0" smtClean="0"/>
              <a:t>Deployment</a:t>
            </a:r>
            <a:endParaRPr lang="en-US" dirty="0"/>
          </a:p>
        </p:txBody>
      </p:sp>
    </p:spTree>
    <p:extLst>
      <p:ext uri="{BB962C8B-B14F-4D97-AF65-F5344CB8AC3E}">
        <p14:creationId xmlns:p14="http://schemas.microsoft.com/office/powerpoint/2010/main" val="4239983337"/>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pattFill prst="pct80">
          <a:fgClr>
            <a:schemeClr val="accent1">
              <a:lumMod val="75000"/>
            </a:schemeClr>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797192" y="504351"/>
            <a:ext cx="5959005" cy="2387261"/>
          </a:xfrm>
        </p:spPr>
        <p:txBody>
          <a:bodyPr/>
          <a:lstStyle/>
          <a:p>
            <a:r>
              <a:rPr lang="en-US" sz="8628" dirty="0">
                <a:solidFill>
                  <a:schemeClr val="tx1"/>
                </a:solidFill>
              </a:rPr>
              <a:t>Deployment</a:t>
            </a:r>
          </a:p>
        </p:txBody>
      </p:sp>
      <p:sp>
        <p:nvSpPr>
          <p:cNvPr id="3" name="Subtitle 2"/>
          <p:cNvSpPr>
            <a:spLocks noGrp="1"/>
          </p:cNvSpPr>
          <p:nvPr>
            <p:ph type="subTitle" idx="1"/>
          </p:nvPr>
        </p:nvSpPr>
        <p:spPr>
          <a:xfrm>
            <a:off x="5797192" y="3072459"/>
            <a:ext cx="5078461" cy="3338429"/>
          </a:xfrm>
        </p:spPr>
        <p:txBody>
          <a:bodyPr>
            <a:normAutofit/>
          </a:bodyPr>
          <a:lstStyle/>
          <a:p>
            <a:pPr marL="400003" indent="-400003">
              <a:buFont typeface="Wingdings" panose="05000000000000000000" pitchFamily="2" charset="2"/>
              <a:buChar char="à"/>
            </a:pPr>
            <a:r>
              <a:rPr lang="en-US" dirty="0">
                <a:solidFill>
                  <a:schemeClr val="tx1"/>
                </a:solidFill>
                <a:cs typeface="Segoe UI Light" panose="020B0502040204020203" pitchFamily="34" charset="0"/>
              </a:rPr>
              <a:t>tracks template execution</a:t>
            </a:r>
          </a:p>
          <a:p>
            <a:pPr marL="400003" indent="-400003">
              <a:buFont typeface="Wingdings" panose="05000000000000000000" pitchFamily="2" charset="2"/>
              <a:buChar char="à"/>
            </a:pPr>
            <a:r>
              <a:rPr lang="en-US" dirty="0">
                <a:solidFill>
                  <a:schemeClr val="tx1"/>
                </a:solidFill>
                <a:cs typeface="Segoe UI Light" panose="020B0502040204020203" pitchFamily="34" charset="0"/>
              </a:rPr>
              <a:t>created within a resource group</a:t>
            </a:r>
          </a:p>
          <a:p>
            <a:pPr marL="400003" indent="-400003">
              <a:buFont typeface="Wingdings" panose="05000000000000000000" pitchFamily="2" charset="2"/>
              <a:buChar char="à"/>
            </a:pPr>
            <a:r>
              <a:rPr lang="en-US" dirty="0">
                <a:solidFill>
                  <a:schemeClr val="tx1"/>
                </a:solidFill>
                <a:cs typeface="Segoe UI Light" panose="020B0502040204020203" pitchFamily="34" charset="0"/>
              </a:rPr>
              <a:t>allows nested deployments</a:t>
            </a:r>
            <a:endParaRPr lang="en-US" dirty="0">
              <a:solidFill>
                <a:schemeClr val="tx1"/>
              </a:solidFill>
            </a:endParaRPr>
          </a:p>
        </p:txBody>
      </p:sp>
      <p:sp>
        <p:nvSpPr>
          <p:cNvPr id="9" name="Freeform 7"/>
          <p:cNvSpPr>
            <a:spLocks/>
          </p:cNvSpPr>
          <p:nvPr/>
        </p:nvSpPr>
        <p:spPr bwMode="auto">
          <a:xfrm>
            <a:off x="1586551" y="1986169"/>
            <a:ext cx="3060263" cy="3058679"/>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 name="Freeform 8"/>
          <p:cNvSpPr>
            <a:spLocks/>
          </p:cNvSpPr>
          <p:nvPr/>
        </p:nvSpPr>
        <p:spPr bwMode="auto">
          <a:xfrm>
            <a:off x="3115095" y="1935376"/>
            <a:ext cx="126981" cy="141267"/>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1" name="Freeform 9"/>
          <p:cNvSpPr>
            <a:spLocks/>
          </p:cNvSpPr>
          <p:nvPr/>
        </p:nvSpPr>
        <p:spPr bwMode="auto">
          <a:xfrm>
            <a:off x="1592901" y="3002025"/>
            <a:ext cx="149204" cy="14761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grpSp>
        <p:nvGrpSpPr>
          <p:cNvPr id="4" name="Group 3"/>
          <p:cNvGrpSpPr/>
          <p:nvPr/>
        </p:nvGrpSpPr>
        <p:grpSpPr>
          <a:xfrm>
            <a:off x="1202432" y="1786172"/>
            <a:ext cx="1307913" cy="1155536"/>
            <a:chOff x="1226541" y="1821491"/>
            <a:chExt cx="1334140" cy="1178707"/>
          </a:xfrm>
        </p:grpSpPr>
        <p:sp>
          <p:nvSpPr>
            <p:cNvPr id="12"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3"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4"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5"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6"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7"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8"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9"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0"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1"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2"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3"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grpSp>
      <p:grpSp>
        <p:nvGrpSpPr>
          <p:cNvPr id="5" name="Group 4"/>
          <p:cNvGrpSpPr/>
          <p:nvPr/>
        </p:nvGrpSpPr>
        <p:grpSpPr>
          <a:xfrm>
            <a:off x="3854765" y="1794109"/>
            <a:ext cx="863476" cy="1142839"/>
            <a:chOff x="3932059" y="1829586"/>
            <a:chExt cx="880791" cy="1165755"/>
          </a:xfrm>
        </p:grpSpPr>
        <p:sp>
          <p:nvSpPr>
            <p:cNvPr id="24"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5"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6"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7"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8"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9"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0"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1"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2"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grpSp>
      <p:grpSp>
        <p:nvGrpSpPr>
          <p:cNvPr id="109" name="Group 108"/>
          <p:cNvGrpSpPr/>
          <p:nvPr/>
        </p:nvGrpSpPr>
        <p:grpSpPr>
          <a:xfrm>
            <a:off x="3705562" y="3616299"/>
            <a:ext cx="1163471" cy="1072999"/>
            <a:chOff x="3779864" y="3688316"/>
            <a:chExt cx="1186801" cy="1094514"/>
          </a:xfrm>
        </p:grpSpPr>
        <p:sp>
          <p:nvSpPr>
            <p:cNvPr id="33"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4"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5"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6"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7"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8"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9"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0"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1"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2"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3"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grpSp>
      <p:grpSp>
        <p:nvGrpSpPr>
          <p:cNvPr id="108" name="Group 107"/>
          <p:cNvGrpSpPr/>
          <p:nvPr/>
        </p:nvGrpSpPr>
        <p:grpSpPr>
          <a:xfrm>
            <a:off x="1299256" y="3678204"/>
            <a:ext cx="1114265" cy="950777"/>
            <a:chOff x="1325306" y="3751461"/>
            <a:chExt cx="1136609" cy="969843"/>
          </a:xfrm>
        </p:grpSpPr>
        <p:sp>
          <p:nvSpPr>
            <p:cNvPr id="44"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5"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6"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7"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8"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9"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0"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1"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2"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3"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4"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5"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6"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7"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8"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9"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0"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1"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2"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3"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4"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5"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6"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7"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8"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9"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0"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1"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2"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3"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4"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5"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6"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7"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8"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9"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0"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1"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2"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3"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4"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5"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6"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7"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8"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9"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0"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1"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2"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3"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grpSp>
      <p:sp>
        <p:nvSpPr>
          <p:cNvPr id="94" name="Rectangle 92"/>
          <p:cNvSpPr>
            <a:spLocks noChangeArrowheads="1"/>
          </p:cNvSpPr>
          <p:nvPr/>
        </p:nvSpPr>
        <p:spPr bwMode="auto">
          <a:xfrm>
            <a:off x="2361141" y="3321065"/>
            <a:ext cx="5658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RESOU</a:t>
            </a:r>
            <a:endParaRPr lang="en-US" altLang="en-US" dirty="0"/>
          </a:p>
        </p:txBody>
      </p:sp>
      <p:sp>
        <p:nvSpPr>
          <p:cNvPr id="95" name="Rectangle 93"/>
          <p:cNvSpPr>
            <a:spLocks noChangeArrowheads="1"/>
          </p:cNvSpPr>
          <p:nvPr/>
        </p:nvSpPr>
        <p:spPr bwMode="auto">
          <a:xfrm>
            <a:off x="2918272" y="3321065"/>
            <a:ext cx="1122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R</a:t>
            </a:r>
            <a:endParaRPr lang="en-US" altLang="en-US" dirty="0"/>
          </a:p>
        </p:txBody>
      </p:sp>
      <p:sp>
        <p:nvSpPr>
          <p:cNvPr id="96" name="Rectangle 94"/>
          <p:cNvSpPr>
            <a:spLocks noChangeArrowheads="1"/>
          </p:cNvSpPr>
          <p:nvPr/>
        </p:nvSpPr>
        <p:spPr bwMode="auto">
          <a:xfrm>
            <a:off x="3026207" y="3321065"/>
            <a:ext cx="3799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CE G</a:t>
            </a:r>
            <a:endParaRPr lang="en-US" altLang="en-US" dirty="0"/>
          </a:p>
        </p:txBody>
      </p:sp>
      <p:sp>
        <p:nvSpPr>
          <p:cNvPr id="97" name="Rectangle 95"/>
          <p:cNvSpPr>
            <a:spLocks noChangeArrowheads="1"/>
          </p:cNvSpPr>
          <p:nvPr/>
        </p:nvSpPr>
        <p:spPr bwMode="auto">
          <a:xfrm>
            <a:off x="3400804" y="3321065"/>
            <a:ext cx="1122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R</a:t>
            </a:r>
            <a:endParaRPr lang="en-US" altLang="en-US" dirty="0"/>
          </a:p>
        </p:txBody>
      </p:sp>
      <p:sp>
        <p:nvSpPr>
          <p:cNvPr id="98" name="Rectangle 96"/>
          <p:cNvSpPr>
            <a:spLocks noChangeArrowheads="1"/>
          </p:cNvSpPr>
          <p:nvPr/>
        </p:nvSpPr>
        <p:spPr bwMode="auto">
          <a:xfrm>
            <a:off x="3508739" y="3321065"/>
            <a:ext cx="3670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OUP</a:t>
            </a:r>
            <a:endParaRPr lang="en-US" altLang="en-US" dirty="0"/>
          </a:p>
        </p:txBody>
      </p:sp>
      <p:sp>
        <p:nvSpPr>
          <p:cNvPr id="99" name="Freeform 97"/>
          <p:cNvSpPr>
            <a:spLocks/>
          </p:cNvSpPr>
          <p:nvPr/>
        </p:nvSpPr>
        <p:spPr bwMode="auto">
          <a:xfrm>
            <a:off x="2754785" y="2025850"/>
            <a:ext cx="142855" cy="25397"/>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0" name="Freeform 98"/>
          <p:cNvSpPr>
            <a:spLocks/>
          </p:cNvSpPr>
          <p:nvPr/>
        </p:nvSpPr>
        <p:spPr bwMode="auto">
          <a:xfrm>
            <a:off x="2754785" y="2025850"/>
            <a:ext cx="44444" cy="25397"/>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1" name="Freeform 99"/>
          <p:cNvSpPr>
            <a:spLocks/>
          </p:cNvSpPr>
          <p:nvPr/>
        </p:nvSpPr>
        <p:spPr bwMode="auto">
          <a:xfrm>
            <a:off x="2819861" y="2025850"/>
            <a:ext cx="12699" cy="25397"/>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2" name="Freeform 100"/>
          <p:cNvSpPr>
            <a:spLocks/>
          </p:cNvSpPr>
          <p:nvPr/>
        </p:nvSpPr>
        <p:spPr bwMode="auto">
          <a:xfrm>
            <a:off x="2853195" y="2025850"/>
            <a:ext cx="44444" cy="25397"/>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3" name="Freeform 101"/>
          <p:cNvSpPr>
            <a:spLocks/>
          </p:cNvSpPr>
          <p:nvPr/>
        </p:nvSpPr>
        <p:spPr bwMode="auto">
          <a:xfrm>
            <a:off x="2796052" y="2025850"/>
            <a:ext cx="25397" cy="25397"/>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4" name="Freeform 102"/>
          <p:cNvSpPr>
            <a:spLocks/>
          </p:cNvSpPr>
          <p:nvPr/>
        </p:nvSpPr>
        <p:spPr bwMode="auto">
          <a:xfrm>
            <a:off x="2696054" y="1995693"/>
            <a:ext cx="120633" cy="87300"/>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5" name="Freeform 103"/>
          <p:cNvSpPr>
            <a:spLocks/>
          </p:cNvSpPr>
          <p:nvPr/>
        </p:nvSpPr>
        <p:spPr bwMode="auto">
          <a:xfrm>
            <a:off x="2830973" y="2025850"/>
            <a:ext cx="26984" cy="25397"/>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6" name="Freeform 104"/>
          <p:cNvSpPr>
            <a:spLocks/>
          </p:cNvSpPr>
          <p:nvPr/>
        </p:nvSpPr>
        <p:spPr bwMode="auto">
          <a:xfrm>
            <a:off x="2837322" y="1995693"/>
            <a:ext cx="122220" cy="87300"/>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7" name="Freeform 105"/>
          <p:cNvSpPr>
            <a:spLocks noEditPoints="1"/>
          </p:cNvSpPr>
          <p:nvPr/>
        </p:nvSpPr>
        <p:spPr bwMode="auto">
          <a:xfrm>
            <a:off x="2648436" y="1860773"/>
            <a:ext cx="357136" cy="357136"/>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Tree>
    <p:extLst>
      <p:ext uri="{BB962C8B-B14F-4D97-AF65-F5344CB8AC3E}">
        <p14:creationId xmlns:p14="http://schemas.microsoft.com/office/powerpoint/2010/main" val="101728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500"/>
                                        <p:tgtEl>
                                          <p:spTgt spid="10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0702" y="1189357"/>
            <a:ext cx="11650597" cy="1391209"/>
          </a:xfrm>
        </p:spPr>
        <p:txBody>
          <a:bodyPr/>
          <a:lstStyle/>
          <a:p>
            <a:r>
              <a:rPr lang="en-US" dirty="0" smtClean="0"/>
              <a:t>Execution engine builds a state machine</a:t>
            </a:r>
          </a:p>
          <a:p>
            <a:r>
              <a:rPr lang="en-US" dirty="0" err="1" smtClean="0"/>
              <a:t>dependsOn</a:t>
            </a:r>
            <a:r>
              <a:rPr lang="en-US" dirty="0" smtClean="0"/>
              <a:t> and reference() establish dependencies</a:t>
            </a:r>
            <a:endParaRPr lang="en-US" dirty="0"/>
          </a:p>
        </p:txBody>
      </p:sp>
      <p:sp>
        <p:nvSpPr>
          <p:cNvPr id="2" name="Title 1"/>
          <p:cNvSpPr>
            <a:spLocks noGrp="1"/>
          </p:cNvSpPr>
          <p:nvPr>
            <p:ph type="title"/>
          </p:nvPr>
        </p:nvSpPr>
        <p:spPr/>
        <p:txBody>
          <a:bodyPr/>
          <a:lstStyle/>
          <a:p>
            <a:r>
              <a:rPr lang="en-US" dirty="0" smtClean="0"/>
              <a:t>Template Execution</a:t>
            </a:r>
            <a:endParaRPr lang="en-US" dirty="0"/>
          </a:p>
        </p:txBody>
      </p:sp>
      <p:sp>
        <p:nvSpPr>
          <p:cNvPr id="26" name="Oval 25"/>
          <p:cNvSpPr/>
          <p:nvPr/>
        </p:nvSpPr>
        <p:spPr>
          <a:xfrm>
            <a:off x="349532" y="4390804"/>
            <a:ext cx="1193047" cy="1094617"/>
          </a:xfrm>
          <a:prstGeom prst="ellipse">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Start</a:t>
            </a:r>
          </a:p>
        </p:txBody>
      </p:sp>
      <p:sp>
        <p:nvSpPr>
          <p:cNvPr id="27" name="Oval 26"/>
          <p:cNvSpPr/>
          <p:nvPr/>
        </p:nvSpPr>
        <p:spPr>
          <a:xfrm>
            <a:off x="2034029" y="4286085"/>
            <a:ext cx="1495790" cy="13040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App Service Plan</a:t>
            </a:r>
          </a:p>
        </p:txBody>
      </p:sp>
      <p:sp>
        <p:nvSpPr>
          <p:cNvPr id="29" name="Oval 28"/>
          <p:cNvSpPr/>
          <p:nvPr/>
        </p:nvSpPr>
        <p:spPr>
          <a:xfrm>
            <a:off x="9965844" y="4432378"/>
            <a:ext cx="1054061" cy="910255"/>
          </a:xfrm>
          <a:prstGeom prst="ellipse">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End</a:t>
            </a:r>
          </a:p>
        </p:txBody>
      </p:sp>
      <p:cxnSp>
        <p:nvCxnSpPr>
          <p:cNvPr id="30" name="Straight Arrow Connector 29"/>
          <p:cNvCxnSpPr>
            <a:stCxn id="26" idx="6"/>
            <a:endCxn id="27" idx="2"/>
          </p:cNvCxnSpPr>
          <p:nvPr/>
        </p:nvCxnSpPr>
        <p:spPr>
          <a:xfrm flipV="1">
            <a:off x="1542579" y="4938113"/>
            <a:ext cx="491450" cy="1"/>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sp>
        <p:nvSpPr>
          <p:cNvPr id="33" name="Oval 32"/>
          <p:cNvSpPr/>
          <p:nvPr/>
        </p:nvSpPr>
        <p:spPr>
          <a:xfrm>
            <a:off x="4435170" y="5100682"/>
            <a:ext cx="1495790" cy="13040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Auto Scale Setting</a:t>
            </a:r>
          </a:p>
        </p:txBody>
      </p:sp>
      <p:sp>
        <p:nvSpPr>
          <p:cNvPr id="35" name="Oval 34"/>
          <p:cNvSpPr/>
          <p:nvPr/>
        </p:nvSpPr>
        <p:spPr>
          <a:xfrm>
            <a:off x="4435170" y="3595768"/>
            <a:ext cx="1495790" cy="13040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Web</a:t>
            </a:r>
          </a:p>
          <a:p>
            <a:pPr algn="ctr" defTabSz="914225"/>
            <a:r>
              <a:rPr lang="en-US" sz="2000" dirty="0">
                <a:solidFill>
                  <a:srgbClr val="FFFFFF"/>
                </a:solidFill>
              </a:rPr>
              <a:t>Site</a:t>
            </a:r>
          </a:p>
        </p:txBody>
      </p:sp>
      <p:sp>
        <p:nvSpPr>
          <p:cNvPr id="36" name="Oval 35"/>
          <p:cNvSpPr/>
          <p:nvPr/>
        </p:nvSpPr>
        <p:spPr>
          <a:xfrm>
            <a:off x="7299619" y="3964934"/>
            <a:ext cx="1495790" cy="13040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Alert Rule</a:t>
            </a:r>
          </a:p>
        </p:txBody>
      </p:sp>
      <p:sp>
        <p:nvSpPr>
          <p:cNvPr id="37" name="Oval 36"/>
          <p:cNvSpPr/>
          <p:nvPr/>
        </p:nvSpPr>
        <p:spPr>
          <a:xfrm>
            <a:off x="7299619" y="2460020"/>
            <a:ext cx="1495790" cy="13040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App Insights</a:t>
            </a:r>
          </a:p>
        </p:txBody>
      </p:sp>
      <p:sp>
        <p:nvSpPr>
          <p:cNvPr id="39" name="Oval 38"/>
          <p:cNvSpPr/>
          <p:nvPr/>
        </p:nvSpPr>
        <p:spPr>
          <a:xfrm>
            <a:off x="7299619" y="5469848"/>
            <a:ext cx="1495790" cy="13040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MS Deploy PKG</a:t>
            </a:r>
          </a:p>
        </p:txBody>
      </p:sp>
      <p:cxnSp>
        <p:nvCxnSpPr>
          <p:cNvPr id="40" name="Straight Arrow Connector 39"/>
          <p:cNvCxnSpPr>
            <a:stCxn id="27" idx="5"/>
            <a:endCxn id="33" idx="2"/>
          </p:cNvCxnSpPr>
          <p:nvPr/>
        </p:nvCxnSpPr>
        <p:spPr>
          <a:xfrm>
            <a:off x="3310766" y="5399162"/>
            <a:ext cx="1124404" cy="353546"/>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1" name="Straight Arrow Connector 40"/>
          <p:cNvCxnSpPr>
            <a:stCxn id="27" idx="7"/>
            <a:endCxn id="35" idx="2"/>
          </p:cNvCxnSpPr>
          <p:nvPr/>
        </p:nvCxnSpPr>
        <p:spPr>
          <a:xfrm flipV="1">
            <a:off x="3310766" y="4247796"/>
            <a:ext cx="1124404" cy="229262"/>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2" name="Straight Arrow Connector 41"/>
          <p:cNvCxnSpPr>
            <a:stCxn id="35" idx="7"/>
            <a:endCxn id="37" idx="2"/>
          </p:cNvCxnSpPr>
          <p:nvPr/>
        </p:nvCxnSpPr>
        <p:spPr>
          <a:xfrm flipV="1">
            <a:off x="5711908" y="3112050"/>
            <a:ext cx="1587712" cy="674694"/>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3" name="Straight Arrow Connector 42"/>
          <p:cNvCxnSpPr>
            <a:stCxn id="35" idx="6"/>
            <a:endCxn id="36" idx="2"/>
          </p:cNvCxnSpPr>
          <p:nvPr/>
        </p:nvCxnSpPr>
        <p:spPr>
          <a:xfrm>
            <a:off x="5930962" y="4247798"/>
            <a:ext cx="1368659" cy="369164"/>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4" name="Straight Arrow Connector 43"/>
          <p:cNvCxnSpPr>
            <a:stCxn id="35" idx="5"/>
            <a:endCxn id="39" idx="2"/>
          </p:cNvCxnSpPr>
          <p:nvPr/>
        </p:nvCxnSpPr>
        <p:spPr>
          <a:xfrm>
            <a:off x="5711908" y="4708849"/>
            <a:ext cx="1587712" cy="1413027"/>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5" name="Straight Arrow Connector 44"/>
          <p:cNvCxnSpPr>
            <a:stCxn id="36" idx="6"/>
            <a:endCxn id="29" idx="2"/>
          </p:cNvCxnSpPr>
          <p:nvPr/>
        </p:nvCxnSpPr>
        <p:spPr>
          <a:xfrm>
            <a:off x="8795410" y="4616962"/>
            <a:ext cx="1170435" cy="270545"/>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8" name="Straight Arrow Connector 47"/>
          <p:cNvCxnSpPr>
            <a:stCxn id="37" idx="5"/>
            <a:endCxn id="29" idx="1"/>
          </p:cNvCxnSpPr>
          <p:nvPr/>
        </p:nvCxnSpPr>
        <p:spPr>
          <a:xfrm>
            <a:off x="8576356" y="3573100"/>
            <a:ext cx="1543851" cy="992583"/>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9" name="Straight Arrow Connector 48"/>
          <p:cNvCxnSpPr>
            <a:stCxn id="39" idx="6"/>
            <a:endCxn id="29" idx="3"/>
          </p:cNvCxnSpPr>
          <p:nvPr/>
        </p:nvCxnSpPr>
        <p:spPr>
          <a:xfrm flipV="1">
            <a:off x="8795409" y="5209331"/>
            <a:ext cx="1324798" cy="912545"/>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sp>
        <p:nvSpPr>
          <p:cNvPr id="50" name="TextBox 49"/>
          <p:cNvSpPr txBox="1"/>
          <p:nvPr/>
        </p:nvSpPr>
        <p:spPr>
          <a:xfrm>
            <a:off x="2319765" y="3251423"/>
            <a:ext cx="2167969" cy="706039"/>
          </a:xfrm>
          <a:prstGeom prst="rect">
            <a:avLst/>
          </a:prstGeom>
          <a:noFill/>
        </p:spPr>
        <p:txBody>
          <a:bodyPr wrap="square" rtlCol="0">
            <a:spAutoFit/>
          </a:bodyPr>
          <a:lstStyle/>
          <a:p>
            <a:pPr defTabSz="914225"/>
            <a:r>
              <a:rPr lang="en-US" sz="2000" dirty="0">
                <a:solidFill>
                  <a:srgbClr val="FFFFFF"/>
                </a:solidFill>
              </a:rPr>
              <a:t>After App Service Plan Completes</a:t>
            </a:r>
          </a:p>
        </p:txBody>
      </p:sp>
      <p:sp>
        <p:nvSpPr>
          <p:cNvPr id="51" name="TextBox 50"/>
          <p:cNvSpPr txBox="1"/>
          <p:nvPr/>
        </p:nvSpPr>
        <p:spPr>
          <a:xfrm>
            <a:off x="5235628" y="2673664"/>
            <a:ext cx="1861087" cy="719993"/>
          </a:xfrm>
          <a:prstGeom prst="rect">
            <a:avLst/>
          </a:prstGeom>
          <a:noFill/>
        </p:spPr>
        <p:txBody>
          <a:bodyPr wrap="square" rtlCol="0">
            <a:spAutoFit/>
          </a:bodyPr>
          <a:lstStyle/>
          <a:p>
            <a:pPr defTabSz="914225"/>
            <a:r>
              <a:rPr lang="en-US" sz="2000" dirty="0">
                <a:solidFill>
                  <a:srgbClr val="FFFFFF"/>
                </a:solidFill>
              </a:rPr>
              <a:t>After Website Completes</a:t>
            </a:r>
          </a:p>
        </p:txBody>
      </p:sp>
      <p:sp>
        <p:nvSpPr>
          <p:cNvPr id="52" name="TextBox 51"/>
          <p:cNvSpPr txBox="1"/>
          <p:nvPr/>
        </p:nvSpPr>
        <p:spPr>
          <a:xfrm>
            <a:off x="9368623" y="3269878"/>
            <a:ext cx="1651280" cy="719993"/>
          </a:xfrm>
          <a:prstGeom prst="rect">
            <a:avLst/>
          </a:prstGeom>
          <a:noFill/>
        </p:spPr>
        <p:txBody>
          <a:bodyPr wrap="square" rtlCol="0">
            <a:spAutoFit/>
          </a:bodyPr>
          <a:lstStyle/>
          <a:p>
            <a:pPr defTabSz="914225"/>
            <a:r>
              <a:rPr lang="en-US" sz="2000" dirty="0">
                <a:solidFill>
                  <a:srgbClr val="FFFFFF"/>
                </a:solidFill>
              </a:rPr>
              <a:t>Once All Complete</a:t>
            </a:r>
          </a:p>
        </p:txBody>
      </p:sp>
    </p:spTree>
    <p:extLst>
      <p:ext uri="{BB962C8B-B14F-4D97-AF65-F5344CB8AC3E}">
        <p14:creationId xmlns:p14="http://schemas.microsoft.com/office/powerpoint/2010/main" val="4114881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animBg="1"/>
      <p:bldP spid="33" grpId="0" animBg="1"/>
      <p:bldP spid="35" grpId="0" animBg="1"/>
      <p:bldP spid="36" grpId="0" animBg="1"/>
      <p:bldP spid="37" grpId="0" animBg="1"/>
      <p:bldP spid="39" grpId="0" animBg="1"/>
      <p:bldP spid="50" grpId="0"/>
      <p:bldP spid="51" grpId="0"/>
      <p:bldP spid="5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5933099"/>
          </a:xfrm>
        </p:spPr>
        <p:txBody>
          <a:bodyPr/>
          <a:lstStyle/>
          <a:p>
            <a:pPr marL="0" lvl="0" indent="0">
              <a:buNone/>
            </a:pPr>
            <a:endParaRPr lang="en-US" dirty="0"/>
          </a:p>
          <a:p>
            <a:r>
              <a:rPr lang="en-US" sz="4000" dirty="0" smtClean="0"/>
              <a:t>ARM is idempotent – which is helpful in itself</a:t>
            </a:r>
          </a:p>
          <a:p>
            <a:r>
              <a:rPr lang="en-US" sz="4000" dirty="0" smtClean="0"/>
              <a:t>Send logs to OMS for centralized logging and insight</a:t>
            </a:r>
          </a:p>
          <a:p>
            <a:r>
              <a:rPr lang="en-US" sz="4000" dirty="0" smtClean="0"/>
              <a:t>Troubleshoot deployment with PS</a:t>
            </a:r>
          </a:p>
          <a:p>
            <a:pPr marL="0" lvl="0" indent="0" defTabSz="914400" eaLnBrk="0" fontAlgn="base" hangingPunct="0">
              <a:lnSpc>
                <a:spcPct val="100000"/>
              </a:lnSpc>
              <a:spcBef>
                <a:spcPct val="0"/>
              </a:spcBef>
              <a:spcAft>
                <a:spcPct val="0"/>
              </a:spcAft>
              <a:buClrTx/>
              <a:buSzTx/>
              <a:buNone/>
            </a:pPr>
            <a:r>
              <a:rPr lang="en-US" altLang="en-US" sz="2000" dirty="0">
                <a:solidFill>
                  <a:schemeClr val="tx1"/>
                </a:solidFill>
                <a:latin typeface="Consolas" panose="020B0609020204030204" pitchFamily="49" charset="0"/>
                <a:cs typeface="Consolas" panose="020B0609020204030204" pitchFamily="49" charset="0"/>
              </a:rPr>
              <a:t>(Get-</a:t>
            </a:r>
            <a:r>
              <a:rPr lang="en-US" altLang="en-US" sz="2000" dirty="0" err="1">
                <a:solidFill>
                  <a:schemeClr val="tx1"/>
                </a:solidFill>
                <a:latin typeface="Consolas" panose="020B0609020204030204" pitchFamily="49" charset="0"/>
                <a:cs typeface="Consolas" panose="020B0609020204030204" pitchFamily="49" charset="0"/>
              </a:rPr>
              <a:t>AzureRmResourceGroupDeploymentOperation</a:t>
            </a:r>
            <a:r>
              <a:rPr lang="en-US" altLang="en-US" sz="2000" dirty="0">
                <a:solidFill>
                  <a:schemeClr val="tx1"/>
                </a:solidFill>
                <a:latin typeface="Consolas" panose="020B0609020204030204" pitchFamily="49" charset="0"/>
                <a:cs typeface="Consolas" panose="020B0609020204030204" pitchFamily="49" charset="0"/>
              </a:rPr>
              <a:t> -</a:t>
            </a:r>
            <a:r>
              <a:rPr lang="en-US" altLang="en-US" sz="2000" dirty="0" err="1">
                <a:solidFill>
                  <a:schemeClr val="tx1"/>
                </a:solidFill>
                <a:latin typeface="Consolas" panose="020B0609020204030204" pitchFamily="49" charset="0"/>
                <a:cs typeface="Consolas" panose="020B0609020204030204" pitchFamily="49" charset="0"/>
              </a:rPr>
              <a:t>DeploymentName</a:t>
            </a:r>
            <a:r>
              <a:rPr lang="en-US" altLang="en-US" sz="2000" dirty="0">
                <a:solidFill>
                  <a:schemeClr val="tx1"/>
                </a:solidFill>
                <a:latin typeface="Consolas" panose="020B0609020204030204" pitchFamily="49" charset="0"/>
                <a:cs typeface="Consolas" panose="020B0609020204030204" pitchFamily="49" charset="0"/>
              </a:rPr>
              <a:t> </a:t>
            </a:r>
            <a:r>
              <a:rPr lang="en-US" altLang="en-US" sz="2000" dirty="0" err="1">
                <a:solidFill>
                  <a:schemeClr val="tx1"/>
                </a:solidFill>
                <a:latin typeface="Consolas" panose="020B0609020204030204" pitchFamily="49" charset="0"/>
                <a:cs typeface="Consolas" panose="020B0609020204030204" pitchFamily="49" charset="0"/>
              </a:rPr>
              <a:t>ExampleDeployment</a:t>
            </a:r>
            <a:r>
              <a:rPr lang="en-US" altLang="en-US" sz="2000" dirty="0">
                <a:solidFill>
                  <a:schemeClr val="tx1"/>
                </a:solidFill>
                <a:latin typeface="Consolas" panose="020B0609020204030204" pitchFamily="49" charset="0"/>
                <a:cs typeface="Consolas" panose="020B0609020204030204" pitchFamily="49" charset="0"/>
              </a:rPr>
              <a:t> -</a:t>
            </a:r>
            <a:r>
              <a:rPr lang="en-US" altLang="en-US" sz="2000" dirty="0" err="1">
                <a:solidFill>
                  <a:schemeClr val="tx1"/>
                </a:solidFill>
                <a:latin typeface="Consolas" panose="020B0609020204030204" pitchFamily="49" charset="0"/>
                <a:cs typeface="Consolas" panose="020B0609020204030204" pitchFamily="49" charset="0"/>
              </a:rPr>
              <a:t>ResourceGroupName</a:t>
            </a:r>
            <a:r>
              <a:rPr lang="en-US" altLang="en-US" sz="2000" dirty="0">
                <a:solidFill>
                  <a:schemeClr val="tx1"/>
                </a:solidFill>
                <a:latin typeface="Consolas" panose="020B0609020204030204" pitchFamily="49" charset="0"/>
                <a:cs typeface="Consolas" panose="020B0609020204030204" pitchFamily="49" charset="0"/>
              </a:rPr>
              <a:t> </a:t>
            </a:r>
            <a:r>
              <a:rPr lang="en-US" altLang="en-US" sz="2000" dirty="0" err="1">
                <a:solidFill>
                  <a:schemeClr val="tx1"/>
                </a:solidFill>
                <a:latin typeface="Consolas" panose="020B0609020204030204" pitchFamily="49" charset="0"/>
                <a:cs typeface="Consolas" panose="020B0609020204030204" pitchFamily="49" charset="0"/>
              </a:rPr>
              <a:t>ExampleGroup</a:t>
            </a:r>
            <a:r>
              <a:rPr lang="en-US" altLang="en-US" sz="2000" dirty="0">
                <a:solidFill>
                  <a:schemeClr val="tx1"/>
                </a:solidFill>
                <a:latin typeface="Consolas" panose="020B0609020204030204" pitchFamily="49" charset="0"/>
                <a:cs typeface="Consolas" panose="020B0609020204030204" pitchFamily="49" charset="0"/>
              </a:rPr>
              <a:t>).</a:t>
            </a:r>
            <a:r>
              <a:rPr lang="en-US" altLang="en-US" sz="2000" dirty="0" err="1">
                <a:solidFill>
                  <a:schemeClr val="tx1"/>
                </a:solidFill>
                <a:latin typeface="Consolas" panose="020B0609020204030204" pitchFamily="49" charset="0"/>
                <a:cs typeface="Consolas" panose="020B0609020204030204" pitchFamily="49" charset="0"/>
              </a:rPr>
              <a:t>Properties.StatusMessage</a:t>
            </a:r>
            <a:r>
              <a:rPr lang="en-US" altLang="en-US" sz="1800" dirty="0">
                <a:solidFill>
                  <a:schemeClr val="tx1"/>
                </a:solidFill>
              </a:rPr>
              <a:t> </a:t>
            </a:r>
            <a:endParaRPr lang="en-US" altLang="en-US" sz="4800" dirty="0">
              <a:solidFill>
                <a:schemeClr val="tx1"/>
              </a:solidFill>
              <a:latin typeface="Arial" panose="020B0604020202020204" pitchFamily="34" charset="0"/>
            </a:endParaRPr>
          </a:p>
          <a:p>
            <a:pPr marL="0" lvl="0" indent="0">
              <a:buNone/>
            </a:pPr>
            <a:endParaRPr lang="en-US" altLang="en-US" sz="2000" dirty="0" smtClean="0">
              <a:solidFill>
                <a:schemeClr val="tx1"/>
              </a:solidFill>
            </a:endParaRPr>
          </a:p>
          <a:p>
            <a:pPr marL="0" lvl="0" indent="0">
              <a:buNone/>
            </a:pPr>
            <a:endParaRPr lang="en-US" altLang="en-US" sz="2000" dirty="0">
              <a:solidFill>
                <a:schemeClr val="tx1"/>
              </a:solidFill>
              <a:latin typeface="Arial" panose="020B0604020202020204" pitchFamily="34" charset="0"/>
            </a:endParaRPr>
          </a:p>
          <a:p>
            <a:pPr marL="0" indent="0">
              <a:buNone/>
            </a:pPr>
            <a:endParaRPr lang="en-US" dirty="0" smtClean="0"/>
          </a:p>
          <a:p>
            <a:pPr marL="0" indent="0">
              <a:buNone/>
            </a:pPr>
            <a:endParaRPr lang="en-US"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Troubleshooting Deployment</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285119155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0066" y="1189495"/>
            <a:ext cx="11651870" cy="2469685"/>
          </a:xfrm>
        </p:spPr>
        <p:txBody>
          <a:bodyPr/>
          <a:lstStyle/>
          <a:p>
            <a:r>
              <a:rPr lang="en-US" sz="3200" dirty="0"/>
              <a:t>Declarative and imperative injection of code and configuration into VMs</a:t>
            </a:r>
          </a:p>
          <a:p>
            <a:pPr lvl="1"/>
            <a:r>
              <a:rPr lang="en-US" sz="2000" dirty="0"/>
              <a:t>Configuration (PS, DSC, Chef, …)</a:t>
            </a:r>
          </a:p>
          <a:p>
            <a:pPr lvl="1"/>
            <a:r>
              <a:rPr lang="en-US" sz="2000" dirty="0"/>
              <a:t>Management (A/V, DR, Backup, Patching …)</a:t>
            </a:r>
          </a:p>
          <a:p>
            <a:pPr lvl="1"/>
            <a:r>
              <a:rPr lang="en-US" sz="2000" dirty="0"/>
              <a:t>Security (disk encryption, WAF, …)</a:t>
            </a:r>
          </a:p>
          <a:p>
            <a:pPr lvl="1"/>
            <a:r>
              <a:rPr lang="en-US" sz="2000" dirty="0"/>
              <a:t>…</a:t>
            </a:r>
          </a:p>
        </p:txBody>
      </p:sp>
      <p:sp>
        <p:nvSpPr>
          <p:cNvPr id="2" name="Title 1"/>
          <p:cNvSpPr>
            <a:spLocks noGrp="1"/>
          </p:cNvSpPr>
          <p:nvPr>
            <p:ph type="title"/>
          </p:nvPr>
        </p:nvSpPr>
        <p:spPr/>
        <p:txBody>
          <a:bodyPr/>
          <a:lstStyle/>
          <a:p>
            <a:r>
              <a:rPr lang="en-US" dirty="0" smtClean="0"/>
              <a:t>Extending templates with managed IaaS (</a:t>
            </a:r>
            <a:r>
              <a:rPr lang="en-US" dirty="0" err="1" smtClean="0"/>
              <a:t>Iaas</a:t>
            </a:r>
            <a:r>
              <a:rPr lang="en-US" dirty="0" smtClean="0"/>
              <a:t>+)</a:t>
            </a:r>
            <a:endParaRPr lang="en-US" dirty="0"/>
          </a:p>
        </p:txBody>
      </p:sp>
      <p:sp>
        <p:nvSpPr>
          <p:cNvPr id="8" name="Rectangle 7"/>
          <p:cNvSpPr/>
          <p:nvPr/>
        </p:nvSpPr>
        <p:spPr bwMode="auto">
          <a:xfrm>
            <a:off x="2776723" y="3452137"/>
            <a:ext cx="6058417" cy="26618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963982" y="5541186"/>
            <a:ext cx="5672882" cy="4745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2978631" y="5221742"/>
            <a:ext cx="5658232" cy="33046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5108403" y="5506134"/>
            <a:ext cx="1417495" cy="549624"/>
          </a:xfrm>
          <a:prstGeom prst="rect">
            <a:avLst/>
          </a:prstGeom>
          <a:noFill/>
        </p:spPr>
        <p:txBody>
          <a:bodyPr wrap="none" lIns="182854" tIns="146284" rIns="182854" bIns="146284" rtlCol="0">
            <a:spAutoFit/>
          </a:bodyPr>
          <a:lstStyle/>
          <a:p>
            <a:pPr defTabSz="914225">
              <a:lnSpc>
                <a:spcPct val="90000"/>
              </a:lnSpc>
              <a:spcAft>
                <a:spcPts val="600"/>
              </a:spcAft>
            </a:pPr>
            <a:r>
              <a:rPr lang="en-US" dirty="0">
                <a:gradFill>
                  <a:gsLst>
                    <a:gs pos="2917">
                      <a:srgbClr val="FFFFFF"/>
                    </a:gs>
                    <a:gs pos="30000">
                      <a:srgbClr val="FFFFFF"/>
                    </a:gs>
                  </a:gsLst>
                  <a:lin ang="5400000" scaled="0"/>
                </a:gradFill>
              </a:rPr>
              <a:t>VM Agent</a:t>
            </a:r>
          </a:p>
        </p:txBody>
      </p:sp>
      <p:cxnSp>
        <p:nvCxnSpPr>
          <p:cNvPr id="14" name="Straight Arrow Connector 13"/>
          <p:cNvCxnSpPr>
            <a:stCxn id="12" idx="2"/>
          </p:cNvCxnSpPr>
          <p:nvPr/>
        </p:nvCxnSpPr>
        <p:spPr>
          <a:xfrm flipH="1">
            <a:off x="5805931" y="6055757"/>
            <a:ext cx="11219" cy="31157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712132" y="6229740"/>
            <a:ext cx="2219523" cy="634443"/>
          </a:xfrm>
          <a:prstGeom prst="rect">
            <a:avLst/>
          </a:prstGeom>
          <a:noFill/>
        </p:spPr>
        <p:txBody>
          <a:bodyPr wrap="none" lIns="182854" tIns="146284" rIns="182854" bIns="146284" rtlCol="0">
            <a:spAutoFit/>
          </a:bodyPr>
          <a:lstStyle/>
          <a:p>
            <a:pPr defTabSz="914225">
              <a:lnSpc>
                <a:spcPct val="90000"/>
              </a:lnSpc>
              <a:spcAft>
                <a:spcPts val="600"/>
              </a:spcAft>
            </a:pPr>
            <a:r>
              <a:rPr lang="en-US" sz="2400" dirty="0">
                <a:gradFill>
                  <a:gsLst>
                    <a:gs pos="2917">
                      <a:srgbClr val="FFFFFF"/>
                    </a:gs>
                    <a:gs pos="30000">
                      <a:srgbClr val="FFFFFF"/>
                    </a:gs>
                  </a:gsLst>
                  <a:lin ang="5400000" scaled="0"/>
                </a:gradFill>
              </a:rPr>
              <a:t>Infrastructure</a:t>
            </a:r>
          </a:p>
        </p:txBody>
      </p:sp>
      <p:sp>
        <p:nvSpPr>
          <p:cNvPr id="16" name="TextBox 15"/>
          <p:cNvSpPr txBox="1"/>
          <p:nvPr/>
        </p:nvSpPr>
        <p:spPr>
          <a:xfrm>
            <a:off x="4245607" y="5109121"/>
            <a:ext cx="3159455" cy="549624"/>
          </a:xfrm>
          <a:prstGeom prst="rect">
            <a:avLst/>
          </a:prstGeom>
          <a:noFill/>
        </p:spPr>
        <p:txBody>
          <a:bodyPr wrap="none" lIns="182854" tIns="146284" rIns="182854" bIns="146284" rtlCol="0">
            <a:spAutoFit/>
          </a:bodyPr>
          <a:lstStyle/>
          <a:p>
            <a:pPr defTabSz="914225">
              <a:lnSpc>
                <a:spcPct val="90000"/>
              </a:lnSpc>
              <a:spcAft>
                <a:spcPts val="600"/>
              </a:spcAft>
            </a:pPr>
            <a:r>
              <a:rPr lang="en-US" dirty="0">
                <a:gradFill>
                  <a:gsLst>
                    <a:gs pos="2917">
                      <a:srgbClr val="FFFFFF"/>
                    </a:gs>
                    <a:gs pos="30000">
                      <a:srgbClr val="FFFFFF"/>
                    </a:gs>
                  </a:gsLst>
                  <a:lin ang="5400000" scaled="0"/>
                </a:gradFill>
              </a:rPr>
              <a:t>Runtime and Extension API</a:t>
            </a:r>
          </a:p>
        </p:txBody>
      </p:sp>
      <p:sp>
        <p:nvSpPr>
          <p:cNvPr id="17" name="Rectangle 16"/>
          <p:cNvSpPr/>
          <p:nvPr/>
        </p:nvSpPr>
        <p:spPr bwMode="auto">
          <a:xfrm>
            <a:off x="2989649" y="4466637"/>
            <a:ext cx="1178638" cy="647436"/>
          </a:xfrm>
          <a:prstGeom prst="rect">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2934633" y="4349939"/>
            <a:ext cx="1249139" cy="824339"/>
          </a:xfrm>
          <a:prstGeom prst="rect">
            <a:avLst/>
          </a:prstGeom>
          <a:noFill/>
        </p:spPr>
        <p:txBody>
          <a:bodyPr wrap="none" lIns="182854" tIns="146284" rIns="182854" bIns="146284" rtlCol="0">
            <a:spAutoFit/>
          </a:bodyPr>
          <a:lstStyle/>
          <a:p>
            <a:pPr algn="ctr" defTabSz="914225">
              <a:lnSpc>
                <a:spcPct val="90000"/>
              </a:lnSpc>
              <a:spcAft>
                <a:spcPts val="600"/>
              </a:spcAft>
            </a:pPr>
            <a:r>
              <a:rPr lang="en-US" sz="1600" dirty="0" smtClean="0">
                <a:solidFill>
                  <a:srgbClr val="404040"/>
                </a:solidFill>
              </a:rPr>
              <a:t>DSC</a:t>
            </a:r>
            <a:endParaRPr lang="en-US" sz="1600" dirty="0">
              <a:solidFill>
                <a:srgbClr val="404040"/>
              </a:solidFill>
            </a:endParaRPr>
          </a:p>
          <a:p>
            <a:pPr algn="ctr" defTabSz="914225">
              <a:lnSpc>
                <a:spcPct val="90000"/>
              </a:lnSpc>
              <a:spcAft>
                <a:spcPts val="600"/>
              </a:spcAft>
            </a:pPr>
            <a:r>
              <a:rPr lang="en-US" sz="1600" dirty="0">
                <a:solidFill>
                  <a:srgbClr val="404040"/>
                </a:solidFill>
              </a:rPr>
              <a:t>Extension</a:t>
            </a:r>
          </a:p>
        </p:txBody>
      </p:sp>
      <p:sp>
        <p:nvSpPr>
          <p:cNvPr id="21" name="Rectangle 20"/>
          <p:cNvSpPr/>
          <p:nvPr/>
        </p:nvSpPr>
        <p:spPr bwMode="auto">
          <a:xfrm>
            <a:off x="4230959" y="4466637"/>
            <a:ext cx="1178638" cy="647436"/>
          </a:xfrm>
          <a:prstGeom prst="rect">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4070544" y="4360543"/>
            <a:ext cx="1407814" cy="824339"/>
          </a:xfrm>
          <a:prstGeom prst="rect">
            <a:avLst/>
          </a:prstGeom>
          <a:noFill/>
        </p:spPr>
        <p:txBody>
          <a:bodyPr wrap="none" lIns="182854" tIns="146284" rIns="182854" bIns="146284" rtlCol="0">
            <a:spAutoFit/>
          </a:bodyPr>
          <a:lstStyle/>
          <a:p>
            <a:pPr algn="ctr" defTabSz="914225">
              <a:lnSpc>
                <a:spcPct val="90000"/>
              </a:lnSpc>
              <a:spcAft>
                <a:spcPts val="600"/>
              </a:spcAft>
            </a:pPr>
            <a:r>
              <a:rPr lang="en-US" sz="1600" dirty="0">
                <a:solidFill>
                  <a:srgbClr val="404040"/>
                </a:solidFill>
              </a:rPr>
              <a:t>Monitoring</a:t>
            </a:r>
          </a:p>
          <a:p>
            <a:pPr algn="ctr" defTabSz="914225">
              <a:lnSpc>
                <a:spcPct val="90000"/>
              </a:lnSpc>
              <a:spcAft>
                <a:spcPts val="600"/>
              </a:spcAft>
            </a:pPr>
            <a:r>
              <a:rPr lang="en-US" sz="1600" dirty="0">
                <a:solidFill>
                  <a:srgbClr val="404040"/>
                </a:solidFill>
              </a:rPr>
              <a:t>Extension</a:t>
            </a:r>
          </a:p>
        </p:txBody>
      </p:sp>
      <p:sp>
        <p:nvSpPr>
          <p:cNvPr id="23" name="TextBox 22"/>
          <p:cNvSpPr txBox="1"/>
          <p:nvPr/>
        </p:nvSpPr>
        <p:spPr>
          <a:xfrm>
            <a:off x="4869589" y="3652854"/>
            <a:ext cx="1659514" cy="634443"/>
          </a:xfrm>
          <a:prstGeom prst="rect">
            <a:avLst/>
          </a:prstGeom>
          <a:noFill/>
        </p:spPr>
        <p:txBody>
          <a:bodyPr wrap="none" lIns="182854" tIns="146284" rIns="182854" bIns="146284" rtlCol="0">
            <a:spAutoFit/>
          </a:bodyPr>
          <a:lstStyle/>
          <a:p>
            <a:pPr defTabSz="914225">
              <a:lnSpc>
                <a:spcPct val="90000"/>
              </a:lnSpc>
              <a:spcAft>
                <a:spcPts val="600"/>
              </a:spcAft>
            </a:pPr>
            <a:r>
              <a:rPr lang="en-US" sz="2400" dirty="0">
                <a:gradFill>
                  <a:gsLst>
                    <a:gs pos="2917">
                      <a:srgbClr val="FFFFFF"/>
                    </a:gs>
                    <a:gs pos="30000">
                      <a:srgbClr val="FFFFFF"/>
                    </a:gs>
                  </a:gsLst>
                  <a:lin ang="5400000" scaled="0"/>
                </a:gradFill>
              </a:rPr>
              <a:t>VM Code</a:t>
            </a:r>
          </a:p>
        </p:txBody>
      </p:sp>
      <p:sp>
        <p:nvSpPr>
          <p:cNvPr id="31" name="Rectangle 30"/>
          <p:cNvSpPr/>
          <p:nvPr/>
        </p:nvSpPr>
        <p:spPr bwMode="auto">
          <a:xfrm>
            <a:off x="5523141" y="4464839"/>
            <a:ext cx="1178638" cy="64743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www.juliandunn.net/wp-content/uploads/2014/03/Chef_Mark_Re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7787" y="4567147"/>
            <a:ext cx="484390" cy="47812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bwMode="auto">
          <a:xfrm>
            <a:off x="6803891" y="4466123"/>
            <a:ext cx="1178638" cy="64743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30" name="Picture 6" descr="https://fbcdn-profile-a.akamaihd.net/hprofile-ak-xaf1/v/t1.0-1/c38.24.301.301/s160x160/545296_10151044729480712_1286859476_n.jpg?oh=214882c1ab53d62e02a2deeeb74eddf8&amp;oe=55DEEE66&amp;__gda__=1440734359_630a3812986fb9e6bfe93a017a0a1b1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80827" y="4607978"/>
            <a:ext cx="424764" cy="42476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895276" y="4215400"/>
            <a:ext cx="790810" cy="916916"/>
          </a:xfrm>
          <a:prstGeom prst="rect">
            <a:avLst/>
          </a:prstGeom>
          <a:noFill/>
        </p:spPr>
        <p:txBody>
          <a:bodyPr wrap="none" lIns="182854" tIns="146284" rIns="182854" bIns="146284" rtlCol="0">
            <a:spAutoFit/>
          </a:bodyPr>
          <a:lstStyle/>
          <a:p>
            <a:pPr defTabSz="914225">
              <a:lnSpc>
                <a:spcPct val="90000"/>
              </a:lnSpc>
              <a:spcAft>
                <a:spcPts val="600"/>
              </a:spcAft>
            </a:pPr>
            <a:r>
              <a:rPr lang="en-US" sz="4400" dirty="0">
                <a:gradFill>
                  <a:gsLst>
                    <a:gs pos="2917">
                      <a:srgbClr val="FFFFFF"/>
                    </a:gs>
                    <a:gs pos="30000">
                      <a:srgbClr val="FFFFFF"/>
                    </a:gs>
                  </a:gsLst>
                  <a:lin ang="5400000" scaled="0"/>
                </a:gradFill>
              </a:rPr>
              <a:t>…</a:t>
            </a:r>
          </a:p>
        </p:txBody>
      </p:sp>
    </p:spTree>
    <p:extLst>
      <p:ext uri="{BB962C8B-B14F-4D97-AF65-F5344CB8AC3E}">
        <p14:creationId xmlns:p14="http://schemas.microsoft.com/office/powerpoint/2010/main" val="412614714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4307270"/>
          </a:xfrm>
        </p:spPr>
        <p:txBody>
          <a:bodyPr/>
          <a:lstStyle/>
          <a:p>
            <a:pPr marL="0" lvl="0" indent="0">
              <a:buNone/>
            </a:pPr>
            <a:endParaRPr lang="en-US" dirty="0"/>
          </a:p>
          <a:p>
            <a:r>
              <a:rPr lang="en-US" sz="4000" dirty="0" smtClean="0"/>
              <a:t>Get supported regions</a:t>
            </a:r>
          </a:p>
          <a:p>
            <a:pPr marL="0" lvl="0" indent="0">
              <a:buNone/>
            </a:pPr>
            <a:r>
              <a:rPr lang="en-US" altLang="en-US" sz="2000" dirty="0">
                <a:solidFill>
                  <a:schemeClr val="tx1"/>
                </a:solidFill>
                <a:latin typeface="Arial Unicode MS" panose="020B0604020202020204" pitchFamily="34" charset="-128"/>
              </a:rPr>
              <a:t>PS C:\&gt; ((Get-</a:t>
            </a:r>
            <a:r>
              <a:rPr lang="en-US" altLang="en-US" sz="2000" dirty="0" err="1">
                <a:solidFill>
                  <a:schemeClr val="tx1"/>
                </a:solidFill>
                <a:latin typeface="Arial Unicode MS" panose="020B0604020202020204" pitchFamily="34" charset="-128"/>
              </a:rPr>
              <a:t>AzureRmResourceProvider</a:t>
            </a:r>
            <a:r>
              <a:rPr lang="en-US" altLang="en-US" sz="2000" dirty="0">
                <a:solidFill>
                  <a:schemeClr val="tx1"/>
                </a:solidFill>
                <a:latin typeface="Arial Unicode MS" panose="020B0604020202020204" pitchFamily="34" charset="-128"/>
              </a:rPr>
              <a:t> -</a:t>
            </a:r>
            <a:r>
              <a:rPr lang="en-US" altLang="en-US" sz="2000" dirty="0" err="1">
                <a:solidFill>
                  <a:schemeClr val="tx1"/>
                </a:solidFill>
                <a:latin typeface="Arial Unicode MS" panose="020B0604020202020204" pitchFamily="34" charset="-128"/>
              </a:rPr>
              <a:t>ProviderNamespace</a:t>
            </a:r>
            <a:r>
              <a:rPr lang="en-US" altLang="en-US" sz="2000" dirty="0">
                <a:solidFill>
                  <a:schemeClr val="tx1"/>
                </a:solidFill>
                <a:latin typeface="Arial Unicode MS" panose="020B0604020202020204" pitchFamily="34" charset="-128"/>
              </a:rPr>
              <a:t> </a:t>
            </a:r>
            <a:r>
              <a:rPr lang="en-US" altLang="en-US" sz="2000" dirty="0" err="1">
                <a:solidFill>
                  <a:schemeClr val="tx1"/>
                </a:solidFill>
                <a:latin typeface="Arial Unicode MS" panose="020B0604020202020204" pitchFamily="34" charset="-128"/>
              </a:rPr>
              <a:t>Microsoft.Web</a:t>
            </a:r>
            <a:r>
              <a:rPr lang="en-US" altLang="en-US" sz="2000" dirty="0">
                <a:solidFill>
                  <a:schemeClr val="tx1"/>
                </a:solidFill>
                <a:latin typeface="Arial Unicode MS" panose="020B0604020202020204" pitchFamily="34" charset="-128"/>
              </a:rPr>
              <a:t>).</a:t>
            </a:r>
            <a:r>
              <a:rPr lang="en-US" altLang="en-US" sz="2000" dirty="0" err="1">
                <a:solidFill>
                  <a:schemeClr val="tx1"/>
                </a:solidFill>
                <a:latin typeface="Arial Unicode MS" panose="020B0604020202020204" pitchFamily="34" charset="-128"/>
              </a:rPr>
              <a:t>ResourceTypes</a:t>
            </a:r>
            <a:r>
              <a:rPr lang="en-US" altLang="en-US" sz="2000" dirty="0">
                <a:solidFill>
                  <a:schemeClr val="tx1"/>
                </a:solidFill>
                <a:latin typeface="Arial Unicode MS" panose="020B0604020202020204" pitchFamily="34" charset="-128"/>
              </a:rPr>
              <a:t> | Where-Object </a:t>
            </a:r>
            <a:r>
              <a:rPr lang="en-US" altLang="en-US" sz="2000" dirty="0" err="1">
                <a:solidFill>
                  <a:schemeClr val="tx1"/>
                </a:solidFill>
                <a:latin typeface="Arial Unicode MS" panose="020B0604020202020204" pitchFamily="34" charset="-128"/>
              </a:rPr>
              <a:t>ResourceTypeName</a:t>
            </a:r>
            <a:r>
              <a:rPr lang="en-US" altLang="en-US" sz="2000" dirty="0">
                <a:solidFill>
                  <a:schemeClr val="tx1"/>
                </a:solidFill>
                <a:latin typeface="Arial Unicode MS" panose="020B0604020202020204" pitchFamily="34" charset="-128"/>
              </a:rPr>
              <a:t> -</a:t>
            </a:r>
            <a:r>
              <a:rPr lang="en-US" altLang="en-US" sz="2000" dirty="0" err="1">
                <a:solidFill>
                  <a:schemeClr val="tx1"/>
                </a:solidFill>
                <a:latin typeface="Arial Unicode MS" panose="020B0604020202020204" pitchFamily="34" charset="-128"/>
              </a:rPr>
              <a:t>eq</a:t>
            </a:r>
            <a:r>
              <a:rPr lang="en-US" altLang="en-US" sz="2000" dirty="0">
                <a:solidFill>
                  <a:schemeClr val="tx1"/>
                </a:solidFill>
                <a:latin typeface="Arial Unicode MS" panose="020B0604020202020204" pitchFamily="34" charset="-128"/>
              </a:rPr>
              <a:t> sites).Locations</a:t>
            </a:r>
            <a:r>
              <a:rPr lang="en-US" altLang="en-US" sz="2000" dirty="0">
                <a:solidFill>
                  <a:schemeClr val="tx1"/>
                </a:solidFill>
              </a:rPr>
              <a:t> </a:t>
            </a:r>
            <a:endParaRPr lang="en-US" altLang="en-US" sz="2000" dirty="0" smtClean="0">
              <a:solidFill>
                <a:schemeClr val="tx1"/>
              </a:solidFill>
            </a:endParaRPr>
          </a:p>
          <a:p>
            <a:pPr marL="0" lvl="0" indent="0">
              <a:buNone/>
            </a:pPr>
            <a:endParaRPr lang="en-US" altLang="en-US" sz="2000" dirty="0">
              <a:solidFill>
                <a:schemeClr val="tx1"/>
              </a:solidFill>
            </a:endParaRPr>
          </a:p>
          <a:p>
            <a:r>
              <a:rPr lang="en-US" sz="4000" dirty="0"/>
              <a:t>Get supported API versions</a:t>
            </a:r>
          </a:p>
          <a:p>
            <a:pPr marL="0" lvl="0" indent="0">
              <a:buNone/>
            </a:pPr>
            <a:r>
              <a:rPr lang="en-US" altLang="en-US" sz="2000" dirty="0">
                <a:solidFill>
                  <a:schemeClr val="tx1"/>
                </a:solidFill>
                <a:latin typeface="Arial Unicode MS" panose="020B0604020202020204" pitchFamily="34" charset="-128"/>
              </a:rPr>
              <a:t>((Get-</a:t>
            </a:r>
            <a:r>
              <a:rPr lang="en-US" altLang="en-US" sz="2000" dirty="0" err="1">
                <a:solidFill>
                  <a:schemeClr val="tx1"/>
                </a:solidFill>
                <a:latin typeface="Arial Unicode MS" panose="020B0604020202020204" pitchFamily="34" charset="-128"/>
              </a:rPr>
              <a:t>AzureRmResourceProvider</a:t>
            </a:r>
            <a:r>
              <a:rPr lang="en-US" altLang="en-US" sz="2000" dirty="0">
                <a:solidFill>
                  <a:schemeClr val="tx1"/>
                </a:solidFill>
                <a:latin typeface="Arial Unicode MS" panose="020B0604020202020204" pitchFamily="34" charset="-128"/>
              </a:rPr>
              <a:t> -</a:t>
            </a:r>
            <a:r>
              <a:rPr lang="en-US" altLang="en-US" sz="2000" dirty="0" err="1">
                <a:solidFill>
                  <a:schemeClr val="tx1"/>
                </a:solidFill>
                <a:latin typeface="Arial Unicode MS" panose="020B0604020202020204" pitchFamily="34" charset="-128"/>
              </a:rPr>
              <a:t>ProviderNamespace</a:t>
            </a:r>
            <a:r>
              <a:rPr lang="en-US" altLang="en-US" sz="2000" dirty="0">
                <a:solidFill>
                  <a:schemeClr val="tx1"/>
                </a:solidFill>
                <a:latin typeface="Arial Unicode MS" panose="020B0604020202020204" pitchFamily="34" charset="-128"/>
              </a:rPr>
              <a:t> </a:t>
            </a:r>
            <a:r>
              <a:rPr lang="en-US" altLang="en-US" sz="2000" dirty="0" err="1">
                <a:solidFill>
                  <a:schemeClr val="tx1"/>
                </a:solidFill>
                <a:latin typeface="Arial Unicode MS" panose="020B0604020202020204" pitchFamily="34" charset="-128"/>
              </a:rPr>
              <a:t>Microsoft.Web</a:t>
            </a:r>
            <a:r>
              <a:rPr lang="en-US" altLang="en-US" sz="2000" dirty="0">
                <a:solidFill>
                  <a:schemeClr val="tx1"/>
                </a:solidFill>
                <a:latin typeface="Arial Unicode MS" panose="020B0604020202020204" pitchFamily="34" charset="-128"/>
              </a:rPr>
              <a:t>).</a:t>
            </a:r>
            <a:r>
              <a:rPr lang="en-US" altLang="en-US" sz="2000" dirty="0" err="1">
                <a:solidFill>
                  <a:schemeClr val="tx1"/>
                </a:solidFill>
                <a:latin typeface="Arial Unicode MS" panose="020B0604020202020204" pitchFamily="34" charset="-128"/>
              </a:rPr>
              <a:t>ResourceTypes</a:t>
            </a:r>
            <a:r>
              <a:rPr lang="en-US" altLang="en-US" sz="2000" dirty="0">
                <a:solidFill>
                  <a:schemeClr val="tx1"/>
                </a:solidFill>
                <a:latin typeface="Arial Unicode MS" panose="020B0604020202020204" pitchFamily="34" charset="-128"/>
              </a:rPr>
              <a:t> | Where-Object </a:t>
            </a:r>
            <a:r>
              <a:rPr lang="en-US" altLang="en-US" sz="2000" dirty="0" err="1">
                <a:solidFill>
                  <a:schemeClr val="tx1"/>
                </a:solidFill>
                <a:latin typeface="Arial Unicode MS" panose="020B0604020202020204" pitchFamily="34" charset="-128"/>
              </a:rPr>
              <a:t>ResourceTypeName</a:t>
            </a:r>
            <a:r>
              <a:rPr lang="en-US" altLang="en-US" sz="2000" dirty="0">
                <a:solidFill>
                  <a:schemeClr val="tx1"/>
                </a:solidFill>
                <a:latin typeface="Arial Unicode MS" panose="020B0604020202020204" pitchFamily="34" charset="-128"/>
              </a:rPr>
              <a:t> -</a:t>
            </a:r>
            <a:r>
              <a:rPr lang="en-US" altLang="en-US" sz="2000" dirty="0" err="1">
                <a:solidFill>
                  <a:schemeClr val="tx1"/>
                </a:solidFill>
                <a:latin typeface="Arial Unicode MS" panose="020B0604020202020204" pitchFamily="34" charset="-128"/>
              </a:rPr>
              <a:t>eq</a:t>
            </a:r>
            <a:r>
              <a:rPr lang="en-US" altLang="en-US" sz="2000" dirty="0">
                <a:solidFill>
                  <a:schemeClr val="tx1"/>
                </a:solidFill>
                <a:latin typeface="Arial Unicode MS" panose="020B0604020202020204" pitchFamily="34" charset="-128"/>
              </a:rPr>
              <a:t> sites).</a:t>
            </a:r>
            <a:r>
              <a:rPr lang="en-US" altLang="en-US" sz="2000" dirty="0" err="1">
                <a:solidFill>
                  <a:schemeClr val="tx1"/>
                </a:solidFill>
                <a:latin typeface="Arial Unicode MS" panose="020B0604020202020204" pitchFamily="34" charset="-128"/>
              </a:rPr>
              <a:t>ApiVersions</a:t>
            </a:r>
            <a:r>
              <a:rPr lang="en-US" altLang="en-US" sz="2000" dirty="0">
                <a:solidFill>
                  <a:schemeClr val="tx1"/>
                </a:solidFill>
              </a:rPr>
              <a:t> </a:t>
            </a:r>
            <a:endParaRPr lang="en-US" altLang="en-US" sz="2000" dirty="0">
              <a:solidFill>
                <a:schemeClr val="tx1"/>
              </a:solidFill>
              <a:latin typeface="Arial" panose="020B0604020202020204" pitchFamily="34" charset="0"/>
            </a:endParaRPr>
          </a:p>
          <a:p>
            <a:pPr marL="0" lvl="0" indent="0">
              <a:buNone/>
            </a:pPr>
            <a:endParaRPr lang="en-US" altLang="en-US" sz="2000" dirty="0" smtClean="0">
              <a:solidFill>
                <a:schemeClr val="tx1"/>
              </a:solidFill>
            </a:endParaRPr>
          </a:p>
          <a:p>
            <a:pPr marL="0" lvl="0" indent="0">
              <a:buNone/>
            </a:pPr>
            <a:endParaRPr lang="en-US" altLang="en-US" sz="2000" dirty="0">
              <a:solidFill>
                <a:schemeClr val="tx1"/>
              </a:solidFill>
              <a:latin typeface="Arial" panose="020B0604020202020204" pitchFamily="34" charset="0"/>
            </a:endParaRPr>
          </a:p>
          <a:p>
            <a:pPr marL="0" indent="0">
              <a:buNone/>
            </a:pPr>
            <a:endParaRPr lang="en-US" dirty="0" smtClean="0"/>
          </a:p>
          <a:p>
            <a:pPr marL="0" indent="0">
              <a:buNone/>
            </a:pPr>
            <a:endParaRPr lang="en-US"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Where can we deploy our resources?</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378775779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39432"/>
          </a:xfrm>
        </p:spPr>
        <p:txBody>
          <a:bodyPr/>
          <a:lstStyle/>
          <a:p>
            <a:r>
              <a:rPr lang="en-US" dirty="0" smtClean="0"/>
              <a:t>Demo:</a:t>
            </a:r>
            <a:br>
              <a:rPr lang="en-US" dirty="0" smtClean="0"/>
            </a:br>
            <a:r>
              <a:rPr lang="en-US" dirty="0" smtClean="0"/>
              <a:t>Deployment with ARM </a:t>
            </a:r>
            <a:endParaRPr lang="en-US" dirty="0"/>
          </a:p>
        </p:txBody>
      </p:sp>
      <p:sp>
        <p:nvSpPr>
          <p:cNvPr id="3" name="Text Placeholder 2"/>
          <p:cNvSpPr txBox="1">
            <a:spLocks/>
          </p:cNvSpPr>
          <p:nvPr/>
        </p:nvSpPr>
        <p:spPr>
          <a:xfrm>
            <a:off x="9936998" y="432338"/>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77336" y="162628"/>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84106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7179" y="2660923"/>
            <a:ext cx="11655840" cy="899665"/>
          </a:xfrm>
        </p:spPr>
        <p:txBody>
          <a:bodyPr/>
          <a:lstStyle/>
          <a:p>
            <a:r>
              <a:rPr lang="en-US" dirty="0" smtClean="0"/>
              <a:t>Control</a:t>
            </a:r>
            <a:endParaRPr lang="en-US" dirty="0"/>
          </a:p>
        </p:txBody>
      </p:sp>
    </p:spTree>
    <p:extLst>
      <p:ext uri="{BB962C8B-B14F-4D97-AF65-F5344CB8AC3E}">
        <p14:creationId xmlns:p14="http://schemas.microsoft.com/office/powerpoint/2010/main" val="96967192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following persona(s) will be used throughout this module:</a:t>
            </a:r>
            <a:endParaRPr lang="en-US" dirty="0"/>
          </a:p>
        </p:txBody>
      </p:sp>
      <p:sp>
        <p:nvSpPr>
          <p:cNvPr id="3" name="Text Placeholder 2"/>
          <p:cNvSpPr>
            <a:spLocks noGrp="1"/>
          </p:cNvSpPr>
          <p:nvPr>
            <p:ph type="body" sz="quarter" idx="10"/>
          </p:nvPr>
        </p:nvSpPr>
        <p:spPr>
          <a:xfrm>
            <a:off x="2728452" y="2298606"/>
            <a:ext cx="7202406" cy="807913"/>
          </a:xfrm>
        </p:spPr>
        <p:txBody>
          <a:bodyPr/>
          <a:lstStyle/>
          <a:p>
            <a:r>
              <a:rPr lang="en-US" sz="45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89884" y="1726194"/>
            <a:ext cx="1332089" cy="19527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t-dantay\Documents\Placeholders\user.png"/>
          <p:cNvPicPr>
            <a:picLocks noChangeAspect="1" noChangeArrowheads="1"/>
          </p:cNvPicPr>
          <p:nvPr>
            <p:custDataLst>
              <p:custData r:id="rId2"/>
            </p:custDataLst>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89883" y="3840130"/>
            <a:ext cx="1332089" cy="195273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p:cNvSpPr txBox="1">
            <a:spLocks/>
          </p:cNvSpPr>
          <p:nvPr/>
        </p:nvSpPr>
        <p:spPr>
          <a:xfrm>
            <a:off x="2728452" y="4412542"/>
            <a:ext cx="7202406" cy="807913"/>
          </a:xfrm>
          <a:prstGeom prst="rect">
            <a:avLst/>
          </a:prstGeom>
        </p:spPr>
        <p:txBody>
          <a:bodyPr vert="horz" wrap="square" lIns="0" tIns="91440" rIns="0" bIns="91440" rtlCol="0">
            <a:spAutoFit/>
          </a:bodyPr>
          <a:lstStyle>
            <a:lvl1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chemeClr val="tx1"/>
                    </a:gs>
                    <a:gs pos="100000">
                      <a:schemeClr val="tx1"/>
                    </a:gs>
                  </a:gsLst>
                  <a:lin ang="5400000" scaled="0"/>
                </a:gradFill>
                <a:latin typeface="+mj-lt"/>
                <a:ea typeface="+mn-ea"/>
                <a:cs typeface="+mn-cs"/>
              </a:defRPr>
            </a:lvl1pPr>
            <a:lvl2pPr marL="28418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353" kern="1200" spc="-51" baseline="0">
                <a:gradFill>
                  <a:gsLst>
                    <a:gs pos="1250">
                      <a:schemeClr val="tx1"/>
                    </a:gs>
                    <a:gs pos="100000">
                      <a:schemeClr val="tx1"/>
                    </a:gs>
                  </a:gsLst>
                  <a:lin ang="5400000" scaled="0"/>
                </a:gradFill>
                <a:latin typeface="+mn-lt"/>
                <a:ea typeface="+mn-ea"/>
                <a:cs typeface="+mn-cs"/>
              </a:defRPr>
            </a:lvl2pPr>
            <a:lvl3pPr marL="51756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51" baseline="0">
                <a:gradFill>
                  <a:gsLst>
                    <a:gs pos="1250">
                      <a:schemeClr val="tx1"/>
                    </a:gs>
                    <a:gs pos="100000">
                      <a:schemeClr val="tx1"/>
                    </a:gs>
                  </a:gsLst>
                  <a:lin ang="5400000" scaled="0"/>
                </a:gradFill>
                <a:latin typeface="+mn-lt"/>
                <a:ea typeface="+mn-ea"/>
                <a:cs typeface="+mn-cs"/>
              </a:defRPr>
            </a:lvl3pPr>
            <a:lvl4pPr marL="741412"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51" baseline="0">
                <a:gradFill>
                  <a:gsLst>
                    <a:gs pos="1250">
                      <a:schemeClr val="tx1"/>
                    </a:gs>
                    <a:gs pos="100000">
                      <a:schemeClr val="tx1"/>
                    </a:gs>
                  </a:gsLst>
                  <a:lin ang="5400000" scaled="0"/>
                </a:gradFill>
                <a:latin typeface="+mn-lt"/>
                <a:ea typeface="+mn-ea"/>
                <a:cs typeface="+mn-cs"/>
              </a:defRPr>
            </a:lvl4pPr>
            <a:lvl5pPr marL="91446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51"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4500" dirty="0" smtClean="0"/>
              <a:t>Tenant</a:t>
            </a:r>
          </a:p>
        </p:txBody>
      </p:sp>
    </p:spTree>
    <p:extLst>
      <p:ext uri="{BB962C8B-B14F-4D97-AF65-F5344CB8AC3E}">
        <p14:creationId xmlns:p14="http://schemas.microsoft.com/office/powerpoint/2010/main" val="130325663"/>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1892" y="747508"/>
            <a:ext cx="5768728" cy="957464"/>
          </a:xfrm>
        </p:spPr>
        <p:txBody>
          <a:bodyPr/>
          <a:lstStyle/>
          <a:p>
            <a:r>
              <a:rPr lang="en-US" b="1" dirty="0" smtClean="0"/>
              <a:t>Resource Tags</a:t>
            </a:r>
            <a:endParaRPr lang="en-US" dirty="0"/>
          </a:p>
        </p:txBody>
      </p:sp>
      <p:sp>
        <p:nvSpPr>
          <p:cNvPr id="3" name="Content Placeholder 2"/>
          <p:cNvSpPr>
            <a:spLocks noGrp="1"/>
          </p:cNvSpPr>
          <p:nvPr>
            <p:ph idx="4294967295"/>
          </p:nvPr>
        </p:nvSpPr>
        <p:spPr>
          <a:xfrm>
            <a:off x="5892705" y="1942740"/>
            <a:ext cx="5768727" cy="4549045"/>
          </a:xfrm>
          <a:prstGeom prst="rect">
            <a:avLst/>
          </a:prstGeom>
        </p:spPr>
        <p:txBody>
          <a:bodyPr>
            <a:noAutofit/>
          </a:bodyPr>
          <a:lstStyle/>
          <a:p>
            <a:pPr lvl="0">
              <a:lnSpc>
                <a:spcPct val="100000"/>
              </a:lnSpc>
            </a:pPr>
            <a:r>
              <a:rPr lang="en-US" sz="2353" dirty="0"/>
              <a:t>Name-value pairs assigned to resources or resource groups</a:t>
            </a:r>
          </a:p>
          <a:p>
            <a:pPr marL="0" indent="0">
              <a:buNone/>
            </a:pPr>
            <a:endParaRPr lang="en-US" sz="2353" dirty="0"/>
          </a:p>
          <a:p>
            <a:pPr lvl="0">
              <a:lnSpc>
                <a:spcPct val="100000"/>
              </a:lnSpc>
            </a:pPr>
            <a:r>
              <a:rPr lang="en-US" sz="2353" dirty="0"/>
              <a:t>Subscription-wide taxonomy</a:t>
            </a:r>
          </a:p>
          <a:p>
            <a:pPr lvl="0">
              <a:lnSpc>
                <a:spcPct val="100000"/>
              </a:lnSpc>
            </a:pPr>
            <a:endParaRPr lang="en-US" sz="2353" dirty="0"/>
          </a:p>
          <a:p>
            <a:pPr lvl="0">
              <a:lnSpc>
                <a:spcPct val="100000"/>
              </a:lnSpc>
            </a:pPr>
            <a:r>
              <a:rPr lang="en-US" sz="2353" dirty="0"/>
              <a:t>Each resource can have up to 15 tags</a:t>
            </a:r>
          </a:p>
        </p:txBody>
      </p:sp>
      <p:pic>
        <p:nvPicPr>
          <p:cNvPr id="4" name="Picture 3"/>
          <p:cNvPicPr>
            <a:picLocks noChangeAspect="1"/>
          </p:cNvPicPr>
          <p:nvPr/>
        </p:nvPicPr>
        <p:blipFill>
          <a:blip r:embed="rId3"/>
          <a:stretch>
            <a:fillRect/>
          </a:stretch>
        </p:blipFill>
        <p:spPr>
          <a:xfrm>
            <a:off x="568047" y="889130"/>
            <a:ext cx="4992245" cy="4860340"/>
          </a:xfrm>
          <a:prstGeom prst="rect">
            <a:avLst/>
          </a:prstGeom>
        </p:spPr>
      </p:pic>
      <p:sp>
        <p:nvSpPr>
          <p:cNvPr id="5" name="TextBox 4"/>
          <p:cNvSpPr txBox="1"/>
          <p:nvPr/>
        </p:nvSpPr>
        <p:spPr>
          <a:xfrm>
            <a:off x="3705535" y="1056129"/>
            <a:ext cx="552830" cy="778445"/>
          </a:xfrm>
          <a:prstGeom prst="rect">
            <a:avLst/>
          </a:prstGeom>
          <a:noFill/>
        </p:spPr>
        <p:txBody>
          <a:bodyPr wrap="none" lIns="179285" tIns="143428" rIns="179285" bIns="143428" rtlCol="0">
            <a:spAutoFit/>
          </a:bodyPr>
          <a:lstStyle/>
          <a:p>
            <a:pPr>
              <a:lnSpc>
                <a:spcPct val="90000"/>
              </a:lnSpc>
              <a:spcAft>
                <a:spcPts val="588"/>
              </a:spcAft>
            </a:pPr>
            <a:r>
              <a:rPr lang="en-US" sz="3529" dirty="0">
                <a:gradFill>
                  <a:gsLst>
                    <a:gs pos="2917">
                      <a:schemeClr val="tx1"/>
                    </a:gs>
                    <a:gs pos="30000">
                      <a:schemeClr val="tx1"/>
                    </a:gs>
                  </a:gsLst>
                  <a:lin ang="5400000" scaled="0"/>
                </a:gradFill>
                <a:latin typeface="+mj-lt"/>
              </a:rPr>
              <a:t>x</a:t>
            </a:r>
          </a:p>
        </p:txBody>
      </p:sp>
    </p:spTree>
    <p:extLst>
      <p:ext uri="{BB962C8B-B14F-4D97-AF65-F5344CB8AC3E}">
        <p14:creationId xmlns:p14="http://schemas.microsoft.com/office/powerpoint/2010/main" val="1289782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1892" y="747508"/>
            <a:ext cx="5768728" cy="957464"/>
          </a:xfrm>
        </p:spPr>
        <p:txBody>
          <a:bodyPr/>
          <a:lstStyle/>
          <a:p>
            <a:r>
              <a:rPr lang="en-US" b="1" dirty="0" smtClean="0"/>
              <a:t>Tagging Tips</a:t>
            </a:r>
            <a:endParaRPr lang="en-US" dirty="0"/>
          </a:p>
        </p:txBody>
      </p:sp>
      <p:sp>
        <p:nvSpPr>
          <p:cNvPr id="3" name="Content Placeholder 2"/>
          <p:cNvSpPr>
            <a:spLocks noGrp="1"/>
          </p:cNvSpPr>
          <p:nvPr>
            <p:ph idx="4294967295"/>
          </p:nvPr>
        </p:nvSpPr>
        <p:spPr>
          <a:xfrm>
            <a:off x="5892703" y="1942740"/>
            <a:ext cx="6104760" cy="4549045"/>
          </a:xfrm>
          <a:prstGeom prst="rect">
            <a:avLst/>
          </a:prstGeom>
        </p:spPr>
        <p:txBody>
          <a:bodyPr>
            <a:noAutofit/>
          </a:bodyPr>
          <a:lstStyle/>
          <a:p>
            <a:pPr lvl="0">
              <a:lnSpc>
                <a:spcPct val="100000"/>
              </a:lnSpc>
            </a:pPr>
            <a:r>
              <a:rPr lang="en-US" sz="2353" dirty="0"/>
              <a:t>Tag by environment, e.g. dev/test/prod</a:t>
            </a:r>
          </a:p>
          <a:p>
            <a:pPr lvl="0">
              <a:lnSpc>
                <a:spcPct val="100000"/>
              </a:lnSpc>
            </a:pPr>
            <a:endParaRPr lang="en-US" sz="2353" dirty="0"/>
          </a:p>
          <a:p>
            <a:pPr lvl="0">
              <a:lnSpc>
                <a:spcPct val="100000"/>
              </a:lnSpc>
            </a:pPr>
            <a:r>
              <a:rPr lang="en-US" sz="2353" dirty="0"/>
              <a:t>Tag by role, e.g. web/cache/</a:t>
            </a:r>
            <a:r>
              <a:rPr lang="en-US" sz="2353" dirty="0" err="1"/>
              <a:t>db</a:t>
            </a:r>
            <a:endParaRPr lang="en-US" sz="2353" dirty="0"/>
          </a:p>
          <a:p>
            <a:pPr lvl="0">
              <a:lnSpc>
                <a:spcPct val="100000"/>
              </a:lnSpc>
            </a:pPr>
            <a:endParaRPr lang="en-US" sz="2353" dirty="0"/>
          </a:p>
          <a:p>
            <a:pPr lvl="0">
              <a:lnSpc>
                <a:spcPct val="100000"/>
              </a:lnSpc>
            </a:pPr>
            <a:r>
              <a:rPr lang="en-US" sz="2353" dirty="0"/>
              <a:t>Tag by department, e.g. finance/retail/legal</a:t>
            </a:r>
          </a:p>
          <a:p>
            <a:pPr lvl="0">
              <a:lnSpc>
                <a:spcPct val="100000"/>
              </a:lnSpc>
            </a:pPr>
            <a:endParaRPr lang="en-US" sz="2353" dirty="0"/>
          </a:p>
          <a:p>
            <a:pPr lvl="0">
              <a:lnSpc>
                <a:spcPct val="100000"/>
              </a:lnSpc>
            </a:pPr>
            <a:r>
              <a:rPr lang="en-US" sz="2353" dirty="0"/>
              <a:t>Tag by responsible party, e.g. Bob</a:t>
            </a:r>
          </a:p>
        </p:txBody>
      </p:sp>
      <p:pic>
        <p:nvPicPr>
          <p:cNvPr id="4" name="Picture 3"/>
          <p:cNvPicPr>
            <a:picLocks noChangeAspect="1"/>
          </p:cNvPicPr>
          <p:nvPr/>
        </p:nvPicPr>
        <p:blipFill>
          <a:blip r:embed="rId3"/>
          <a:stretch>
            <a:fillRect/>
          </a:stretch>
        </p:blipFill>
        <p:spPr>
          <a:xfrm>
            <a:off x="568047" y="889130"/>
            <a:ext cx="4992245" cy="4860340"/>
          </a:xfrm>
          <a:prstGeom prst="rect">
            <a:avLst/>
          </a:prstGeom>
        </p:spPr>
      </p:pic>
      <p:sp>
        <p:nvSpPr>
          <p:cNvPr id="5" name="TextBox 4"/>
          <p:cNvSpPr txBox="1"/>
          <p:nvPr/>
        </p:nvSpPr>
        <p:spPr>
          <a:xfrm>
            <a:off x="3705535" y="1056129"/>
            <a:ext cx="552830" cy="778445"/>
          </a:xfrm>
          <a:prstGeom prst="rect">
            <a:avLst/>
          </a:prstGeom>
          <a:noFill/>
        </p:spPr>
        <p:txBody>
          <a:bodyPr wrap="none" lIns="179285" tIns="143428" rIns="179285" bIns="143428" rtlCol="0">
            <a:spAutoFit/>
          </a:bodyPr>
          <a:lstStyle/>
          <a:p>
            <a:pPr>
              <a:lnSpc>
                <a:spcPct val="90000"/>
              </a:lnSpc>
              <a:spcAft>
                <a:spcPts val="588"/>
              </a:spcAft>
            </a:pPr>
            <a:r>
              <a:rPr lang="en-US" sz="3529" dirty="0">
                <a:gradFill>
                  <a:gsLst>
                    <a:gs pos="2917">
                      <a:schemeClr val="tx1"/>
                    </a:gs>
                    <a:gs pos="30000">
                      <a:schemeClr val="tx1"/>
                    </a:gs>
                  </a:gsLst>
                  <a:lin ang="5400000" scaled="0"/>
                </a:gradFill>
                <a:latin typeface="+mj-lt"/>
              </a:rPr>
              <a:t>x</a:t>
            </a:r>
          </a:p>
        </p:txBody>
      </p:sp>
    </p:spTree>
    <p:extLst>
      <p:ext uri="{BB962C8B-B14F-4D97-AF65-F5344CB8AC3E}">
        <p14:creationId xmlns:p14="http://schemas.microsoft.com/office/powerpoint/2010/main" val="260177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5"/>
            <a:ext cx="11653523" cy="4046236"/>
          </a:xfrm>
        </p:spPr>
        <p:txBody>
          <a:bodyPr/>
          <a:lstStyle/>
          <a:p>
            <a:r>
              <a:rPr lang="en-US" dirty="0" smtClean="0"/>
              <a:t>Role based access control</a:t>
            </a:r>
          </a:p>
          <a:p>
            <a:r>
              <a:rPr lang="en-US" dirty="0"/>
              <a:t>A</a:t>
            </a:r>
            <a:r>
              <a:rPr lang="en-US" dirty="0" smtClean="0"/>
              <a:t>udit logs</a:t>
            </a:r>
          </a:p>
          <a:p>
            <a:r>
              <a:rPr lang="en-US" dirty="0" smtClean="0"/>
              <a:t>Resource locks</a:t>
            </a:r>
          </a:p>
          <a:p>
            <a:r>
              <a:rPr lang="en-US" dirty="0" smtClean="0"/>
              <a:t>Policy</a:t>
            </a:r>
          </a:p>
          <a:p>
            <a:r>
              <a:rPr lang="nb-NO" dirty="0" smtClean="0"/>
              <a:t>Key vault</a:t>
            </a:r>
            <a:endParaRPr lang="en-US" dirty="0"/>
          </a:p>
          <a:p>
            <a:endParaRPr lang="en-US" dirty="0"/>
          </a:p>
        </p:txBody>
      </p:sp>
      <p:sp>
        <p:nvSpPr>
          <p:cNvPr id="2" name="Title 1"/>
          <p:cNvSpPr>
            <a:spLocks noGrp="1"/>
          </p:cNvSpPr>
          <p:nvPr>
            <p:ph type="title"/>
          </p:nvPr>
        </p:nvSpPr>
        <p:spPr/>
        <p:txBody>
          <a:bodyPr/>
          <a:lstStyle/>
          <a:p>
            <a:r>
              <a:rPr lang="en-US" dirty="0" smtClean="0"/>
              <a:t>Control with Azure Resource Manager</a:t>
            </a:r>
            <a:endParaRPr lang="en-US" dirty="0"/>
          </a:p>
        </p:txBody>
      </p:sp>
    </p:spTree>
    <p:extLst>
      <p:ext uri="{BB962C8B-B14F-4D97-AF65-F5344CB8AC3E}">
        <p14:creationId xmlns:p14="http://schemas.microsoft.com/office/powerpoint/2010/main" val="241638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 Based Access Control</a:t>
            </a:r>
            <a:endParaRPr lang="en-US" dirty="0"/>
          </a:p>
        </p:txBody>
      </p:sp>
      <p:sp>
        <p:nvSpPr>
          <p:cNvPr id="3" name="Content Placeholder 2"/>
          <p:cNvSpPr>
            <a:spLocks noGrp="1"/>
          </p:cNvSpPr>
          <p:nvPr>
            <p:ph idx="4294967295"/>
          </p:nvPr>
        </p:nvSpPr>
        <p:spPr>
          <a:xfrm>
            <a:off x="560799" y="1483089"/>
            <a:ext cx="11079823" cy="3382529"/>
          </a:xfrm>
          <a:prstGeom prst="rect">
            <a:avLst/>
          </a:prstGeom>
        </p:spPr>
        <p:txBody>
          <a:bodyPr/>
          <a:lstStyle/>
          <a:p>
            <a:r>
              <a:rPr lang="en-US" dirty="0" smtClean="0"/>
              <a:t>Allows secure access with granular permissions</a:t>
            </a:r>
          </a:p>
          <a:p>
            <a:endParaRPr lang="en-US" dirty="0"/>
          </a:p>
          <a:p>
            <a:r>
              <a:rPr lang="en-US" dirty="0" smtClean="0"/>
              <a:t>Assignable to users, groups, or service principals</a:t>
            </a:r>
          </a:p>
          <a:p>
            <a:endParaRPr lang="en-US" dirty="0"/>
          </a:p>
          <a:p>
            <a:r>
              <a:rPr lang="en-US" dirty="0" smtClean="0"/>
              <a:t>Built-in roles make it easy to get started</a:t>
            </a:r>
            <a:endParaRPr lang="en-US" dirty="0"/>
          </a:p>
        </p:txBody>
      </p:sp>
    </p:spTree>
    <p:extLst>
      <p:ext uri="{BB962C8B-B14F-4D97-AF65-F5344CB8AC3E}">
        <p14:creationId xmlns:p14="http://schemas.microsoft.com/office/powerpoint/2010/main" val="386011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68047" y="1057783"/>
            <a:ext cx="10383588" cy="5758632"/>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r" defTabSz="914108"/>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Role Based Access Control</a:t>
            </a:r>
            <a:endParaRPr lang="en-US" dirty="0"/>
          </a:p>
        </p:txBody>
      </p:sp>
      <p:pic>
        <p:nvPicPr>
          <p:cNvPr id="5" name="Picture 4"/>
          <p:cNvPicPr>
            <a:picLocks noChangeAspect="1"/>
          </p:cNvPicPr>
          <p:nvPr/>
        </p:nvPicPr>
        <p:blipFill>
          <a:blip r:embed="rId3"/>
          <a:stretch>
            <a:fillRect/>
          </a:stretch>
        </p:blipFill>
        <p:spPr>
          <a:xfrm>
            <a:off x="717452" y="1262641"/>
            <a:ext cx="10084779" cy="5263247"/>
          </a:xfrm>
          <a:prstGeom prst="rect">
            <a:avLst/>
          </a:prstGeom>
        </p:spPr>
      </p:pic>
    </p:spTree>
    <p:extLst>
      <p:ext uri="{BB962C8B-B14F-4D97-AF65-F5344CB8AC3E}">
        <p14:creationId xmlns:p14="http://schemas.microsoft.com/office/powerpoint/2010/main" val="101804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Granular Scopes</a:t>
            </a:r>
            <a:endParaRPr lang="en-US" dirty="0"/>
          </a:p>
        </p:txBody>
      </p:sp>
      <p:sp>
        <p:nvSpPr>
          <p:cNvPr id="3" name="Content Placeholder 2"/>
          <p:cNvSpPr>
            <a:spLocks noGrp="1"/>
          </p:cNvSpPr>
          <p:nvPr>
            <p:ph idx="4294967295"/>
          </p:nvPr>
        </p:nvSpPr>
        <p:spPr>
          <a:xfrm>
            <a:off x="866" y="1985058"/>
            <a:ext cx="12190269" cy="620604"/>
          </a:xfrm>
          <a:prstGeom prst="rect">
            <a:avLst/>
          </a:prstGeom>
        </p:spPr>
        <p:txBody>
          <a:bodyPr>
            <a:noAutofit/>
          </a:bodyPr>
          <a:lstStyle/>
          <a:p>
            <a:pPr marL="0" indent="0" algn="ctr">
              <a:buNone/>
            </a:pPr>
            <a:r>
              <a:rPr lang="en-US" sz="3200" dirty="0"/>
              <a:t>/subscriptions/{id}/</a:t>
            </a:r>
            <a:r>
              <a:rPr lang="en-US" sz="3200" dirty="0" err="1"/>
              <a:t>resourceGroups</a:t>
            </a:r>
            <a:r>
              <a:rPr lang="en-US" sz="3200" dirty="0"/>
              <a:t>/{name}/providers/…/sites/{site}</a:t>
            </a:r>
          </a:p>
        </p:txBody>
      </p:sp>
      <p:sp>
        <p:nvSpPr>
          <p:cNvPr id="4" name="Content Placeholder 2"/>
          <p:cNvSpPr txBox="1">
            <a:spLocks/>
          </p:cNvSpPr>
          <p:nvPr/>
        </p:nvSpPr>
        <p:spPr>
          <a:xfrm>
            <a:off x="274929" y="3169953"/>
            <a:ext cx="3955743" cy="1123248"/>
          </a:xfrm>
          <a:prstGeom prst="rect">
            <a:avLst/>
          </a:prstGeom>
        </p:spPr>
        <p:txBody>
          <a:bodyPr vert="horz" lIns="91427" tIns="45713" rIns="91427" bIns="45713"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dirty="0">
                <a:solidFill>
                  <a:schemeClr val="tx1"/>
                </a:solidFill>
              </a:rPr>
              <a:t>subscription level – grants permissions to all resources in the sub</a:t>
            </a:r>
          </a:p>
        </p:txBody>
      </p:sp>
      <p:cxnSp>
        <p:nvCxnSpPr>
          <p:cNvPr id="5" name="Elbow Connector 4"/>
          <p:cNvCxnSpPr/>
          <p:nvPr/>
        </p:nvCxnSpPr>
        <p:spPr>
          <a:xfrm rot="5400000" flipH="1" flipV="1">
            <a:off x="2556446" y="2505018"/>
            <a:ext cx="639549" cy="610821"/>
          </a:xfrm>
          <a:prstGeom prst="bentConnector3">
            <a:avLst>
              <a:gd name="adj1" fmla="val 48757"/>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15" idx="0"/>
          </p:cNvCxnSpPr>
          <p:nvPr/>
        </p:nvCxnSpPr>
        <p:spPr>
          <a:xfrm rot="5400000" flipH="1" flipV="1">
            <a:off x="5393833" y="2772093"/>
            <a:ext cx="1687539" cy="1269721"/>
          </a:xfrm>
          <a:prstGeom prst="bent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2"/>
          <p:cNvSpPr txBox="1">
            <a:spLocks/>
          </p:cNvSpPr>
          <p:nvPr/>
        </p:nvSpPr>
        <p:spPr>
          <a:xfrm>
            <a:off x="3624871" y="4250723"/>
            <a:ext cx="3955743" cy="1123248"/>
          </a:xfrm>
          <a:prstGeom prst="rect">
            <a:avLst/>
          </a:prstGeom>
        </p:spPr>
        <p:txBody>
          <a:bodyPr vert="horz" lIns="91427" tIns="45713" rIns="91427" bIns="45713"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dirty="0">
                <a:solidFill>
                  <a:schemeClr val="tx1"/>
                </a:solidFill>
              </a:rPr>
              <a:t>resource group level – grants permissions to all resources in the group </a:t>
            </a:r>
          </a:p>
        </p:txBody>
      </p:sp>
      <p:cxnSp>
        <p:nvCxnSpPr>
          <p:cNvPr id="17" name="Elbow Connector 16"/>
          <p:cNvCxnSpPr>
            <a:stCxn id="18" idx="0"/>
          </p:cNvCxnSpPr>
          <p:nvPr/>
        </p:nvCxnSpPr>
        <p:spPr>
          <a:xfrm rot="5400000" flipH="1" flipV="1">
            <a:off x="9201195" y="3130122"/>
            <a:ext cx="2443397" cy="1394479"/>
          </a:xfrm>
          <a:prstGeom prst="bent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p:cNvSpPr txBox="1">
            <a:spLocks/>
          </p:cNvSpPr>
          <p:nvPr/>
        </p:nvSpPr>
        <p:spPr>
          <a:xfrm>
            <a:off x="7747785" y="5049059"/>
            <a:ext cx="3955743" cy="1123248"/>
          </a:xfrm>
          <a:prstGeom prst="rect">
            <a:avLst/>
          </a:prstGeom>
        </p:spPr>
        <p:txBody>
          <a:bodyPr vert="horz" lIns="91427" tIns="45713" rIns="91427" bIns="45713"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dirty="0">
                <a:solidFill>
                  <a:schemeClr val="tx1"/>
                </a:solidFill>
              </a:rPr>
              <a:t>resource level – grants permissions to the specific resource</a:t>
            </a:r>
          </a:p>
        </p:txBody>
      </p:sp>
    </p:spTree>
    <p:extLst>
      <p:ext uri="{BB962C8B-B14F-4D97-AF65-F5344CB8AC3E}">
        <p14:creationId xmlns:p14="http://schemas.microsoft.com/office/powerpoint/2010/main" val="162752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109091"/>
          </a:xfrm>
        </p:spPr>
        <p:txBody>
          <a:bodyPr/>
          <a:lstStyle/>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"if" : { </a:t>
            </a:r>
            <a:endParaRPr lang="en-US" altLang="en-US" sz="3200" dirty="0" smtClean="0">
              <a:solidFill>
                <a:schemeClr val="tx1"/>
              </a:solidFill>
              <a:latin typeface="Consolas" panose="020B0609020204030204" pitchFamily="49" charset="0"/>
              <a:cs typeface="Consolas" panose="020B0609020204030204" pitchFamily="49" charset="0"/>
            </a:endParaRPr>
          </a:p>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a:t>
            </a:r>
            <a:r>
              <a:rPr lang="en-US" altLang="en-US" sz="3200" dirty="0">
                <a:solidFill>
                  <a:schemeClr val="tx1"/>
                </a:solidFill>
                <a:latin typeface="Consolas" panose="020B0609020204030204" pitchFamily="49" charset="0"/>
                <a:cs typeface="Consolas" panose="020B0609020204030204" pitchFamily="49" charset="0"/>
              </a:rPr>
              <a:t>not" : { </a:t>
            </a:r>
            <a:endParaRPr lang="en-US" altLang="en-US" sz="3200" dirty="0" smtClean="0">
              <a:solidFill>
                <a:schemeClr val="tx1"/>
              </a:solidFill>
              <a:latin typeface="Consolas" panose="020B0609020204030204" pitchFamily="49" charset="0"/>
              <a:cs typeface="Consolas" panose="020B0609020204030204" pitchFamily="49" charset="0"/>
            </a:endParaRPr>
          </a:p>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	"</a:t>
            </a:r>
            <a:r>
              <a:rPr lang="en-US" altLang="en-US" sz="3200" dirty="0">
                <a:solidFill>
                  <a:schemeClr val="tx1"/>
                </a:solidFill>
                <a:latin typeface="Consolas" panose="020B0609020204030204" pitchFamily="49" charset="0"/>
                <a:cs typeface="Consolas" panose="020B0609020204030204" pitchFamily="49" charset="0"/>
              </a:rPr>
              <a:t>field" : "location", </a:t>
            </a:r>
            <a:endParaRPr lang="en-US" altLang="en-US" sz="3200" dirty="0" smtClean="0">
              <a:solidFill>
                <a:schemeClr val="tx1"/>
              </a:solidFill>
              <a:latin typeface="Consolas" panose="020B0609020204030204" pitchFamily="49" charset="0"/>
              <a:cs typeface="Consolas" panose="020B0609020204030204" pitchFamily="49" charset="0"/>
            </a:endParaRPr>
          </a:p>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	"</a:t>
            </a:r>
            <a:r>
              <a:rPr lang="en-US" altLang="en-US" sz="3200" dirty="0">
                <a:solidFill>
                  <a:schemeClr val="tx1"/>
                </a:solidFill>
                <a:latin typeface="Consolas" panose="020B0609020204030204" pitchFamily="49" charset="0"/>
                <a:cs typeface="Consolas" panose="020B0609020204030204" pitchFamily="49" charset="0"/>
              </a:rPr>
              <a:t>in" : ["</a:t>
            </a:r>
            <a:r>
              <a:rPr lang="en-US" altLang="en-US" sz="3200" dirty="0" err="1">
                <a:solidFill>
                  <a:schemeClr val="tx1"/>
                </a:solidFill>
                <a:latin typeface="Consolas" panose="020B0609020204030204" pitchFamily="49" charset="0"/>
                <a:cs typeface="Consolas" panose="020B0609020204030204" pitchFamily="49" charset="0"/>
              </a:rPr>
              <a:t>northeurope</a:t>
            </a:r>
            <a:r>
              <a:rPr lang="en-US" altLang="en-US" sz="3200" dirty="0">
                <a:solidFill>
                  <a:schemeClr val="tx1"/>
                </a:solidFill>
                <a:latin typeface="Consolas" panose="020B0609020204030204" pitchFamily="49" charset="0"/>
                <a:cs typeface="Consolas" panose="020B0609020204030204" pitchFamily="49" charset="0"/>
              </a:rPr>
              <a:t>" , "</a:t>
            </a:r>
            <a:r>
              <a:rPr lang="en-US" altLang="en-US" sz="3200" dirty="0" err="1">
                <a:solidFill>
                  <a:schemeClr val="tx1"/>
                </a:solidFill>
                <a:latin typeface="Consolas" panose="020B0609020204030204" pitchFamily="49" charset="0"/>
                <a:cs typeface="Consolas" panose="020B0609020204030204" pitchFamily="49" charset="0"/>
              </a:rPr>
              <a:t>westeurope</a:t>
            </a: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	  	  } </a:t>
            </a:r>
          </a:p>
          <a:p>
            <a:pPr marL="0" lvl="0" indent="0" defTabSz="914400" eaLnBrk="0" fontAlgn="base" hangingPunct="0">
              <a:lnSpc>
                <a:spcPct val="100000"/>
              </a:lnSpc>
              <a:spcBef>
                <a:spcPct val="0"/>
              </a:spcBef>
              <a:spcAft>
                <a:spcPct val="0"/>
              </a:spcAft>
              <a:buClrTx/>
              <a:buSzTx/>
              <a:buNone/>
            </a:pPr>
            <a:r>
              <a:rPr lang="en-US" altLang="en-US" sz="3200" dirty="0" smtClean="0">
                <a:solidFill>
                  <a:schemeClr val="tx1"/>
                </a:solidFill>
                <a:latin typeface="Consolas" panose="020B0609020204030204" pitchFamily="49" charset="0"/>
                <a:cs typeface="Consolas" panose="020B0609020204030204" pitchFamily="49" charset="0"/>
              </a:rPr>
              <a:t>	}, 	</a:t>
            </a:r>
          </a:p>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a:t>
            </a:r>
            <a:r>
              <a:rPr lang="en-US" altLang="en-US" sz="3200" dirty="0">
                <a:solidFill>
                  <a:schemeClr val="tx1"/>
                </a:solidFill>
                <a:latin typeface="Consolas" panose="020B0609020204030204" pitchFamily="49" charset="0"/>
                <a:cs typeface="Consolas" panose="020B0609020204030204" pitchFamily="49" charset="0"/>
              </a:rPr>
              <a:t>then" : { </a:t>
            </a:r>
            <a:endParaRPr lang="en-US" altLang="en-US" sz="3200" dirty="0" smtClean="0">
              <a:solidFill>
                <a:schemeClr val="tx1"/>
              </a:solidFill>
              <a:latin typeface="Consolas" panose="020B0609020204030204" pitchFamily="49" charset="0"/>
              <a:cs typeface="Consolas" panose="020B0609020204030204" pitchFamily="49" charset="0"/>
            </a:endParaRPr>
          </a:p>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 "</a:t>
            </a:r>
            <a:r>
              <a:rPr lang="en-US" altLang="en-US" sz="3200" dirty="0">
                <a:solidFill>
                  <a:schemeClr val="tx1"/>
                </a:solidFill>
                <a:latin typeface="Consolas" panose="020B0609020204030204" pitchFamily="49" charset="0"/>
                <a:cs typeface="Consolas" panose="020B0609020204030204" pitchFamily="49" charset="0"/>
              </a:rPr>
              <a:t>effect" : "deny" </a:t>
            </a:r>
            <a:endParaRPr lang="en-US" altLang="en-US" sz="3200" dirty="0" smtClean="0">
              <a:solidFill>
                <a:schemeClr val="tx1"/>
              </a:solidFill>
              <a:latin typeface="Consolas" panose="020B0609020204030204" pitchFamily="49" charset="0"/>
              <a:cs typeface="Consolas" panose="020B0609020204030204" pitchFamily="49" charset="0"/>
            </a:endParaRPr>
          </a:p>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 } </a:t>
            </a:r>
          </a:p>
          <a:p>
            <a:pPr marL="0" lvl="0" indent="0" defTabSz="914400" eaLnBrk="0" fontAlgn="base" hangingPunct="0">
              <a:lnSpc>
                <a:spcPct val="100000"/>
              </a:lnSpc>
              <a:spcBef>
                <a:spcPct val="0"/>
              </a:spcBef>
              <a:spcAft>
                <a:spcPct val="0"/>
              </a:spcAft>
              <a:buClrTx/>
              <a:buSzTx/>
              <a:buNone/>
            </a:pPr>
            <a:r>
              <a:rPr lang="en-US" altLang="en-US" sz="3200" dirty="0" smtClean="0">
                <a:solidFill>
                  <a:schemeClr val="tx1"/>
                </a:solidFill>
                <a:latin typeface="Consolas" panose="020B0609020204030204" pitchFamily="49" charset="0"/>
                <a:cs typeface="Consolas" panose="020B0609020204030204" pitchFamily="49" charset="0"/>
              </a:rPr>
              <a:t>}</a:t>
            </a:r>
            <a:r>
              <a:rPr lang="en-US" altLang="en-US" sz="3200" dirty="0" smtClean="0">
                <a:solidFill>
                  <a:schemeClr val="tx1"/>
                </a:solidFill>
              </a:rPr>
              <a:t> </a:t>
            </a:r>
            <a:endParaRPr lang="en-US" altLang="en-US" sz="3200" dirty="0">
              <a:solidFill>
                <a:schemeClr val="tx1"/>
              </a:solidFill>
              <a:latin typeface="Arial" panose="020B0604020202020204" pitchFamily="34" charset="0"/>
            </a:endParaRPr>
          </a:p>
        </p:txBody>
      </p:sp>
      <p:sp>
        <p:nvSpPr>
          <p:cNvPr id="3" name="Title 2"/>
          <p:cNvSpPr>
            <a:spLocks noGrp="1"/>
          </p:cNvSpPr>
          <p:nvPr>
            <p:ph type="title"/>
          </p:nvPr>
        </p:nvSpPr>
        <p:spPr/>
        <p:txBody>
          <a:bodyPr/>
          <a:lstStyle/>
          <a:p>
            <a:r>
              <a:rPr lang="en-US" dirty="0" smtClean="0"/>
              <a:t>Policy</a:t>
            </a:r>
            <a:endParaRPr lang="en-US" dirty="0"/>
          </a:p>
        </p:txBody>
      </p:sp>
    </p:spTree>
    <p:extLst>
      <p:ext uri="{BB962C8B-B14F-4D97-AF65-F5344CB8AC3E}">
        <p14:creationId xmlns:p14="http://schemas.microsoft.com/office/powerpoint/2010/main" val="412900274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0"/>
          </p:nvPr>
        </p:nvSpPr>
        <p:spPr>
          <a:xfrm>
            <a:off x="198437" y="1363662"/>
            <a:ext cx="11887200" cy="4912114"/>
          </a:xfrm>
        </p:spPr>
        <p:txBody>
          <a:bodyPr/>
          <a:lstStyle/>
          <a:p>
            <a:pPr lvl="1"/>
            <a:r>
              <a:rPr lang="en-US" dirty="0" smtClean="0"/>
              <a:t>Encrypt keys and small secrets like passwords</a:t>
            </a:r>
          </a:p>
          <a:p>
            <a:pPr lvl="1"/>
            <a:r>
              <a:rPr lang="en-US" dirty="0" smtClean="0"/>
              <a:t>Import or generate your keys in HSMs </a:t>
            </a:r>
          </a:p>
          <a:p>
            <a:pPr marL="571500" lvl="2" indent="0">
              <a:buNone/>
            </a:pPr>
            <a:r>
              <a:rPr lang="en-US" dirty="0" smtClean="0"/>
              <a:t> (certified to FIPS 140-2 level 2 standards)</a:t>
            </a:r>
          </a:p>
          <a:p>
            <a:pPr lvl="1"/>
            <a:r>
              <a:rPr lang="en-US" dirty="0" smtClean="0"/>
              <a:t>Grant permission for your own and third party applications to use as needed</a:t>
            </a:r>
          </a:p>
          <a:p>
            <a:pPr lvl="1"/>
            <a:r>
              <a:rPr lang="en-US" dirty="0" smtClean="0"/>
              <a:t>Monitor and audit key use with Azure logging</a:t>
            </a:r>
          </a:p>
          <a:p>
            <a:pPr lvl="2"/>
            <a:r>
              <a:rPr lang="en-US" dirty="0" smtClean="0"/>
              <a:t>Pipe logs into </a:t>
            </a:r>
            <a:r>
              <a:rPr lang="en-US" dirty="0" err="1" smtClean="0"/>
              <a:t>HDInsight</a:t>
            </a:r>
            <a:r>
              <a:rPr lang="en-US" dirty="0" smtClean="0"/>
              <a:t> or your SIEM for additional analysis and threat detection (coming soon)</a:t>
            </a:r>
          </a:p>
          <a:p>
            <a:pPr lvl="1"/>
            <a:r>
              <a:rPr lang="en-US" dirty="0"/>
              <a:t>Provision new vaults or keys in </a:t>
            </a:r>
            <a:r>
              <a:rPr lang="en-US" dirty="0" smtClean="0"/>
              <a:t>minutes</a:t>
            </a:r>
          </a:p>
          <a:p>
            <a:pPr lvl="1"/>
            <a:r>
              <a:rPr lang="en-US" dirty="0" smtClean="0"/>
              <a:t>Scales to meet peak demand w/o having to deploy dedicated HSMs</a:t>
            </a:r>
          </a:p>
          <a:p>
            <a:pPr lvl="1"/>
            <a:r>
              <a:rPr lang="en-US" dirty="0" smtClean="0"/>
              <a:t>Provision vaults across Azure global DCs for global redundancy</a:t>
            </a:r>
            <a:endParaRPr lang="en-US" dirty="0"/>
          </a:p>
          <a:p>
            <a:pPr lvl="1"/>
            <a:r>
              <a:rPr lang="en-US" u="sng" dirty="0" smtClean="0"/>
              <a:t>Microsoft does not see or extract your keys</a:t>
            </a:r>
          </a:p>
          <a:p>
            <a:pPr lvl="2"/>
            <a:endParaRPr lang="en-US" dirty="0"/>
          </a:p>
        </p:txBody>
      </p:sp>
      <p:sp>
        <p:nvSpPr>
          <p:cNvPr id="5" name="Title 2"/>
          <p:cNvSpPr>
            <a:spLocks noGrp="1"/>
          </p:cNvSpPr>
          <p:nvPr>
            <p:ph type="title"/>
          </p:nvPr>
        </p:nvSpPr>
        <p:spPr>
          <a:xfrm>
            <a:off x="274639" y="295274"/>
            <a:ext cx="11889564" cy="917575"/>
          </a:xfrm>
        </p:spPr>
        <p:txBody>
          <a:bodyPr/>
          <a:lstStyle/>
          <a:p>
            <a:r>
              <a:rPr lang="en-US" dirty="0" smtClean="0"/>
              <a:t>Key management with Key Vault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8637" y="357187"/>
            <a:ext cx="2428875" cy="1714500"/>
          </a:xfrm>
          <a:prstGeom prst="rect">
            <a:avLst/>
          </a:prstGeom>
        </p:spPr>
      </p:pic>
    </p:spTree>
    <p:extLst>
      <p:ext uri="{BB962C8B-B14F-4D97-AF65-F5344CB8AC3E}">
        <p14:creationId xmlns:p14="http://schemas.microsoft.com/office/powerpoint/2010/main" val="172989361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3116815"/>
          </a:xfrm>
        </p:spPr>
        <p:txBody>
          <a:bodyPr/>
          <a:lstStyle/>
          <a:p>
            <a:r>
              <a:rPr lang="en-US" dirty="0" smtClean="0"/>
              <a:t>Demo:</a:t>
            </a:r>
            <a:br>
              <a:rPr lang="en-US" dirty="0" smtClean="0"/>
            </a:br>
            <a:r>
              <a:rPr lang="en-US" dirty="0" smtClean="0"/>
              <a:t>Managing resources with RBAC and TAGs</a:t>
            </a:r>
            <a:endParaRPr lang="en-US" dirty="0"/>
          </a:p>
        </p:txBody>
      </p:sp>
      <p:sp>
        <p:nvSpPr>
          <p:cNvPr id="4" name="Text Placeholder 2"/>
          <p:cNvSpPr txBox="1">
            <a:spLocks/>
          </p:cNvSpPr>
          <p:nvPr/>
        </p:nvSpPr>
        <p:spPr>
          <a:xfrm>
            <a:off x="9936998" y="432338"/>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5" name="Picture 4"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77336" y="162628"/>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147762"/>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4755148"/>
          </a:xfrm>
        </p:spPr>
        <p:txBody>
          <a:bodyPr/>
          <a:lstStyle/>
          <a:p>
            <a:r>
              <a:rPr lang="en-US" sz="5500" dirty="0" smtClean="0"/>
              <a:t>Lab:</a:t>
            </a:r>
            <a:r>
              <a:rPr lang="en-US" sz="5500" smtClean="0"/>
              <a:t/>
            </a:r>
            <a:br>
              <a:rPr lang="en-US" sz="5500" smtClean="0"/>
            </a:br>
            <a:r>
              <a:rPr lang="en-US" sz="5500" smtClean="0"/>
              <a:t>Microsoft Azure Portal</a:t>
            </a:r>
            <a:r>
              <a:rPr lang="en-US" sz="5500" dirty="0" smtClean="0"/>
              <a:t/>
            </a:r>
            <a:br>
              <a:rPr lang="en-US" sz="5500" dirty="0" smtClean="0"/>
            </a:br>
            <a:r>
              <a:rPr lang="en-US" sz="5500" dirty="0" smtClean="0"/>
              <a:t>Template authoring</a:t>
            </a:r>
            <a:br>
              <a:rPr lang="en-US" sz="5500" dirty="0" smtClean="0"/>
            </a:br>
            <a:r>
              <a:rPr lang="en-US" sz="5500" dirty="0" smtClean="0"/>
              <a:t>Deployment</a:t>
            </a:r>
            <a:br>
              <a:rPr lang="en-US" sz="5500" dirty="0" smtClean="0"/>
            </a:br>
            <a:r>
              <a:rPr lang="en-US" sz="5500" dirty="0" smtClean="0"/>
              <a:t>RBAC and Tags</a:t>
            </a:r>
            <a:br>
              <a:rPr lang="en-US" sz="5500" dirty="0" smtClean="0"/>
            </a:br>
            <a:endParaRPr lang="en-US" sz="5500" dirty="0"/>
          </a:p>
        </p:txBody>
      </p:sp>
      <p:sp>
        <p:nvSpPr>
          <p:cNvPr id="4" name="Text Placeholder 2"/>
          <p:cNvSpPr txBox="1">
            <a:spLocks/>
          </p:cNvSpPr>
          <p:nvPr/>
        </p:nvSpPr>
        <p:spPr>
          <a:xfrm>
            <a:off x="9936998" y="432338"/>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5" name="Picture 4"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77336" y="162628"/>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35539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51" y="228601"/>
            <a:ext cx="8890220" cy="757131"/>
          </a:xfrm>
        </p:spPr>
        <p:txBody>
          <a:bodyPr/>
          <a:lstStyle/>
          <a:p>
            <a:r>
              <a:rPr lang="en-US" dirty="0" smtClean="0"/>
              <a:t>Insider Tip: Topic</a:t>
            </a:r>
            <a:endParaRPr lang="en-US" dirty="0"/>
          </a:p>
        </p:txBody>
      </p:sp>
      <p:sp>
        <p:nvSpPr>
          <p:cNvPr id="3" name="Text Placeholder 2"/>
          <p:cNvSpPr>
            <a:spLocks noGrp="1"/>
          </p:cNvSpPr>
          <p:nvPr>
            <p:ph type="body" sz="quarter" idx="10"/>
          </p:nvPr>
        </p:nvSpPr>
        <p:spPr>
          <a:xfrm>
            <a:off x="519249" y="1171355"/>
            <a:ext cx="11151919" cy="3891835"/>
          </a:xfrm>
        </p:spPr>
        <p:txBody>
          <a:bodyPr/>
          <a:lstStyle/>
          <a:p>
            <a:pPr marL="457200" indent="-457200">
              <a:buFont typeface="Arial" panose="020B0604020202020204" pitchFamily="34" charset="0"/>
              <a:buChar char="•"/>
            </a:pPr>
            <a:r>
              <a:rPr lang="en-US" dirty="0" smtClean="0"/>
              <a:t>When you see these slides, you should pay attention as this is where we will share our best practices from the field</a:t>
            </a: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r>
              <a:rPr lang="en-US" dirty="0" smtClean="0">
                <a:effectLst>
                  <a:outerShdw blurRad="38100" dist="38100" dir="2700000" algn="tl">
                    <a:srgbClr val="000000">
                      <a:alpha val="43137"/>
                    </a:srgbClr>
                  </a:outerShdw>
                </a:effectLst>
              </a:rPr>
              <a:t>These topics are also great discussions points</a:t>
            </a: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custDataLst>
              <p:custData r:id="rId1"/>
            </p:custDataLst>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239347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0205" y="4653570"/>
            <a:ext cx="3171300" cy="679435"/>
          </a:xfrm>
          <a:prstGeom prst="rect">
            <a:avLst/>
          </a:prstGeom>
        </p:spPr>
      </p:pic>
    </p:spTree>
    <p:extLst>
      <p:ext uri="{BB962C8B-B14F-4D97-AF65-F5344CB8AC3E}">
        <p14:creationId xmlns:p14="http://schemas.microsoft.com/office/powerpoint/2010/main" val="76408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Expect?</a:t>
            </a:r>
          </a:p>
        </p:txBody>
      </p:sp>
      <p:sp>
        <p:nvSpPr>
          <p:cNvPr id="3" name="Text Placeholder 2"/>
          <p:cNvSpPr>
            <a:spLocks noGrp="1"/>
          </p:cNvSpPr>
          <p:nvPr>
            <p:ph type="body" sz="quarter" idx="10"/>
          </p:nvPr>
        </p:nvSpPr>
        <p:spPr>
          <a:xfrm>
            <a:off x="648037" y="1803042"/>
            <a:ext cx="11151917" cy="4813625"/>
          </a:xfrm>
        </p:spPr>
        <p:txBody>
          <a:bodyPr/>
          <a:lstStyle/>
          <a:p>
            <a:r>
              <a:rPr lang="en-US" sz="3200" dirty="0"/>
              <a:t>Over the course of this </a:t>
            </a:r>
            <a:r>
              <a:rPr lang="en-US" sz="3200" dirty="0" smtClean="0"/>
              <a:t>technical foundation, </a:t>
            </a:r>
            <a:r>
              <a:rPr lang="en-US" sz="3200" dirty="0"/>
              <a:t>we will be covering </a:t>
            </a:r>
            <a:r>
              <a:rPr lang="en-US" sz="3200" dirty="0" smtClean="0"/>
              <a:t>the overview of Azure Resource Manager, such as templates, deployment, operations and capabilities, as well as architecture and decisions you must take.</a:t>
            </a:r>
            <a:endParaRPr lang="en-US" sz="3200" dirty="0"/>
          </a:p>
          <a:p>
            <a:r>
              <a:rPr lang="en-US" sz="3200" dirty="0"/>
              <a:t>This will cover each of the core concepts, functional areas and scenarios</a:t>
            </a:r>
          </a:p>
          <a:p>
            <a:r>
              <a:rPr lang="en-US" sz="3200" dirty="0" smtClean="0"/>
              <a:t>This technical foundation will help you to get a solid understanding of ARM and ensure you are ready to proceed with the scenario based modules that will leverage what you will learn here. </a:t>
            </a:r>
            <a:endParaRPr lang="en-US" sz="3200" dirty="0"/>
          </a:p>
        </p:txBody>
      </p:sp>
    </p:spTree>
    <p:extLst>
      <p:ext uri="{BB962C8B-B14F-4D97-AF65-F5344CB8AC3E}">
        <p14:creationId xmlns:p14="http://schemas.microsoft.com/office/powerpoint/2010/main" val="428471445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tx1"/>
                </a:solidFill>
              </a:rPr>
              <a:t>Azure Resource Manager</a:t>
            </a:r>
            <a:endParaRPr lang="en-US" sz="5400" dirty="0">
              <a:solidFill>
                <a:schemeClr val="tx1"/>
              </a:solidFill>
            </a:endParaRPr>
          </a:p>
        </p:txBody>
      </p:sp>
      <p:graphicFrame>
        <p:nvGraphicFramePr>
          <p:cNvPr id="4" name="Diagram 3"/>
          <p:cNvGraphicFramePr/>
          <p:nvPr>
            <p:extLst>
              <p:ext uri="{D42A27DB-BD31-4B8C-83A1-F6EECF244321}">
                <p14:modId xmlns:p14="http://schemas.microsoft.com/office/powerpoint/2010/main" val="1082744288"/>
              </p:ext>
            </p:extLst>
          </p:nvPr>
        </p:nvGraphicFramePr>
        <p:xfrm>
          <a:off x="1365306" y="1881578"/>
          <a:ext cx="9521814" cy="455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92431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 Azure Resource Manager</a:t>
            </a:r>
            <a:endParaRPr lang="en-US" dirty="0"/>
          </a:p>
        </p:txBody>
      </p:sp>
      <p:grpSp>
        <p:nvGrpSpPr>
          <p:cNvPr id="7" name="Group 6"/>
          <p:cNvGrpSpPr/>
          <p:nvPr/>
        </p:nvGrpSpPr>
        <p:grpSpPr>
          <a:xfrm>
            <a:off x="927996" y="2364243"/>
            <a:ext cx="3192304" cy="2617418"/>
            <a:chOff x="5075237" y="2625724"/>
            <a:chExt cx="2514600" cy="2104189"/>
          </a:xfrm>
        </p:grpSpPr>
        <p:pic>
          <p:nvPicPr>
            <p:cNvPr id="8" name="Picture 7"/>
            <p:cNvPicPr>
              <a:picLocks noChangeAspect="1"/>
            </p:cNvPicPr>
            <p:nvPr/>
          </p:nvPicPr>
          <p:blipFill>
            <a:blip r:embed="rId3"/>
            <a:stretch>
              <a:fillRect/>
            </a:stretch>
          </p:blipFill>
          <p:spPr>
            <a:xfrm>
              <a:off x="5075237" y="2625724"/>
              <a:ext cx="2514600" cy="1400175"/>
            </a:xfrm>
            <a:prstGeom prst="rect">
              <a:avLst/>
            </a:prstGeom>
          </p:spPr>
        </p:pic>
        <p:sp>
          <p:nvSpPr>
            <p:cNvPr id="9" name="TextBox 8"/>
            <p:cNvSpPr txBox="1"/>
            <p:nvPr/>
          </p:nvSpPr>
          <p:spPr>
            <a:xfrm>
              <a:off x="5645167" y="4235089"/>
              <a:ext cx="1343346" cy="494824"/>
            </a:xfrm>
            <a:prstGeom prst="rect">
              <a:avLst/>
            </a:prstGeom>
            <a:noFill/>
          </p:spPr>
          <p:txBody>
            <a:bodyPr wrap="none" lIns="179285" tIns="143428" rIns="179285" bIns="143428" rtlCol="0">
              <a:spAutoFit/>
            </a:bodyPr>
            <a:lstStyle/>
            <a:p>
              <a:pPr algn="ctr">
                <a:lnSpc>
                  <a:spcPct val="90000"/>
                </a:lnSpc>
                <a:spcAft>
                  <a:spcPts val="588"/>
                </a:spcAft>
              </a:pPr>
              <a:r>
                <a:rPr lang="en-US" sz="2353" dirty="0"/>
                <a:t>Authoring</a:t>
              </a:r>
            </a:p>
          </p:txBody>
        </p:sp>
      </p:grpSp>
      <p:grpSp>
        <p:nvGrpSpPr>
          <p:cNvPr id="10" name="Group 9"/>
          <p:cNvGrpSpPr/>
          <p:nvPr/>
        </p:nvGrpSpPr>
        <p:grpSpPr>
          <a:xfrm>
            <a:off x="7963553" y="2411185"/>
            <a:ext cx="3361593" cy="2570476"/>
            <a:chOff x="8961437" y="2687636"/>
            <a:chExt cx="2647950" cy="2066450"/>
          </a:xfrm>
        </p:grpSpPr>
        <p:pic>
          <p:nvPicPr>
            <p:cNvPr id="11" name="Picture 10"/>
            <p:cNvPicPr>
              <a:picLocks noChangeAspect="1"/>
            </p:cNvPicPr>
            <p:nvPr/>
          </p:nvPicPr>
          <p:blipFill>
            <a:blip r:embed="rId4"/>
            <a:stretch>
              <a:fillRect/>
            </a:stretch>
          </p:blipFill>
          <p:spPr>
            <a:xfrm>
              <a:off x="8961437" y="2687636"/>
              <a:ext cx="2647950" cy="1276350"/>
            </a:xfrm>
            <a:prstGeom prst="rect">
              <a:avLst/>
            </a:prstGeom>
          </p:spPr>
        </p:pic>
        <p:sp>
          <p:nvSpPr>
            <p:cNvPr id="12" name="TextBox 11"/>
            <p:cNvSpPr txBox="1"/>
            <p:nvPr/>
          </p:nvSpPr>
          <p:spPr>
            <a:xfrm>
              <a:off x="9753569" y="4259262"/>
              <a:ext cx="1063684" cy="494824"/>
            </a:xfrm>
            <a:prstGeom prst="rect">
              <a:avLst/>
            </a:prstGeom>
            <a:noFill/>
          </p:spPr>
          <p:txBody>
            <a:bodyPr wrap="none" lIns="179285" tIns="143428" rIns="179285" bIns="143428" rtlCol="0">
              <a:spAutoFit/>
            </a:bodyPr>
            <a:lstStyle/>
            <a:p>
              <a:pPr algn="ctr">
                <a:lnSpc>
                  <a:spcPct val="90000"/>
                </a:lnSpc>
                <a:spcAft>
                  <a:spcPts val="588"/>
                </a:spcAft>
              </a:pPr>
              <a:r>
                <a:rPr lang="en-US" sz="2353" dirty="0"/>
                <a:t>Control</a:t>
              </a:r>
            </a:p>
          </p:txBody>
        </p:sp>
      </p:grpSp>
      <p:grpSp>
        <p:nvGrpSpPr>
          <p:cNvPr id="14" name="Group 13"/>
          <p:cNvGrpSpPr/>
          <p:nvPr/>
        </p:nvGrpSpPr>
        <p:grpSpPr>
          <a:xfrm>
            <a:off x="4652158" y="2186069"/>
            <a:ext cx="2890003" cy="2795592"/>
            <a:chOff x="1646237" y="2506662"/>
            <a:chExt cx="2276475" cy="2247425"/>
          </a:xfrm>
        </p:grpSpPr>
        <p:pic>
          <p:nvPicPr>
            <p:cNvPr id="15" name="Picture 14"/>
            <p:cNvPicPr>
              <a:picLocks noChangeAspect="1"/>
            </p:cNvPicPr>
            <p:nvPr/>
          </p:nvPicPr>
          <p:blipFill>
            <a:blip r:embed="rId5"/>
            <a:stretch>
              <a:fillRect/>
            </a:stretch>
          </p:blipFill>
          <p:spPr>
            <a:xfrm>
              <a:off x="1646237" y="2506662"/>
              <a:ext cx="2276475" cy="1638300"/>
            </a:xfrm>
            <a:prstGeom prst="rect">
              <a:avLst/>
            </a:prstGeom>
          </p:spPr>
        </p:pic>
        <p:sp>
          <p:nvSpPr>
            <p:cNvPr id="16" name="TextBox 15"/>
            <p:cNvSpPr txBox="1"/>
            <p:nvPr/>
          </p:nvSpPr>
          <p:spPr>
            <a:xfrm>
              <a:off x="2294261" y="4259263"/>
              <a:ext cx="1027671" cy="494824"/>
            </a:xfrm>
            <a:prstGeom prst="rect">
              <a:avLst/>
            </a:prstGeom>
            <a:noFill/>
          </p:spPr>
          <p:txBody>
            <a:bodyPr wrap="none" lIns="179285" tIns="143428" rIns="179285" bIns="143428" rtlCol="0">
              <a:spAutoFit/>
            </a:bodyPr>
            <a:lstStyle/>
            <a:p>
              <a:pPr algn="ctr">
                <a:lnSpc>
                  <a:spcPct val="90000"/>
                </a:lnSpc>
                <a:spcAft>
                  <a:spcPts val="588"/>
                </a:spcAft>
              </a:pPr>
              <a:r>
                <a:rPr lang="en-US" sz="2353" dirty="0"/>
                <a:t>Deploy</a:t>
              </a:r>
            </a:p>
          </p:txBody>
        </p:sp>
      </p:grpSp>
    </p:spTree>
    <p:extLst>
      <p:ext uri="{BB962C8B-B14F-4D97-AF65-F5344CB8AC3E}">
        <p14:creationId xmlns:p14="http://schemas.microsoft.com/office/powerpoint/2010/main" val="139931350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7179" y="2660923"/>
            <a:ext cx="11655840" cy="899665"/>
          </a:xfrm>
        </p:spPr>
        <p:txBody>
          <a:bodyPr/>
          <a:lstStyle/>
          <a:p>
            <a:r>
              <a:rPr lang="en-US" dirty="0" smtClean="0"/>
              <a:t>Overview</a:t>
            </a:r>
            <a:endParaRPr lang="en-US" dirty="0"/>
          </a:p>
        </p:txBody>
      </p:sp>
    </p:spTree>
    <p:extLst>
      <p:ext uri="{BB962C8B-B14F-4D97-AF65-F5344CB8AC3E}">
        <p14:creationId xmlns:p14="http://schemas.microsoft.com/office/powerpoint/2010/main" val="1744905630"/>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heme/theme1.xml><?xml version="1.0" encoding="utf-8"?>
<a:theme xmlns:a="http://schemas.openxmlformats.org/drawingml/2006/main" name="3_7-30269_Server &amp; Tools Business_16x9">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2.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P212_Winter" id="{CFF38B0B-9149-4DF1-BAEC-6A70AC4968C5}" vid="{44F1D525-8E0A-43F8-BEE1-D1CAACC36EE4}"/>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4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10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Icons.User" Revision="1" Stencil="System.Storyboarding.Icons" StencilVersion="0.1"/>
</Control>
</file>

<file path=customXml/item10.xml><?xml version="1.0" encoding="utf-8"?>
<?mso-contentType ?>
<FormTemplates xmlns="http://schemas.microsoft.com/sharepoint/v3/contenttype/forms">
  <Display>DocumentLibraryForm</Display>
  <Edit>DocumentLibraryForm</Edit>
  <New>DocumentLibraryForm</New>
</FormTemplates>
</file>

<file path=customXml/item11.xml><?xml version="1.0" encoding="utf-8"?>
<Control xmlns="http://schemas.microsoft.com/VisualStudio/2011/storyboarding/control">
  <Id Name="System.Storyboarding.Icons.Unlock" Revision="1" Stencil="System.Storyboarding.Icons" StencilVersion="0.1"/>
</Control>
</file>

<file path=customXml/item12.xml><?xml version="1.0" encoding="utf-8"?>
<Control xmlns="http://schemas.microsoft.com/VisualStudio/2011/storyboarding/control">
  <Id Name="System.Storyboarding.Icons.User" Revision="1" Stencil="System.Storyboarding.Icons" StencilVersion="0.1"/>
</Control>
</file>

<file path=customXml/item13.xml><?xml version="1.0" encoding="utf-8"?>
<Control xmlns="http://schemas.microsoft.com/VisualStudio/2011/storyboarding/control">
  <Id Name="System.Storyboarding.Icons.User" Revision="1" Stencil="System.Storyboarding.Icons" StencilVersion="0.1"/>
</Control>
</file>

<file path=customXml/item14.xml><?xml version="1.0" encoding="utf-8"?>
<Control xmlns="http://schemas.microsoft.com/VisualStudio/2011/storyboarding/control">
  <Id Name="System.Storyboarding.Icons.User" Revision="1" Stencil="System.Storyboarding.Icons" StencilVersion="0.1"/>
</Control>
</file>

<file path=customXml/item15.xml><?xml version="1.0" encoding="utf-8"?>
<Control xmlns="http://schemas.microsoft.com/VisualStudio/2011/storyboarding/control">
  <Id Name="System.Storyboarding.Icons.Unlock" Revision="1" Stencil="System.Storyboarding.Icons" StencilVersion="0.1"/>
</Control>
</file>

<file path=customXml/item16.xml><?xml version="1.0" encoding="utf-8"?>
<Control xmlns="http://schemas.microsoft.com/VisualStudio/2011/storyboarding/control">
  <Id Name="System.Storyboarding.Icons.User" Revision="1" Stencil="System.Storyboarding.Icons" StencilVersion="0.1"/>
</Control>
</file>

<file path=customXml/item17.xml><?xml version="1.0" encoding="utf-8"?>
<Control xmlns="http://schemas.microsoft.com/VisualStudio/2011/storyboarding/control">
  <Id Name="System.Storyboarding.Icons.User" Revision="1" Stencil="System.Storyboarding.Icons" StencilVersion="0.1"/>
</Control>
</file>

<file path=customXml/item18.xml><?xml version="1.0" encoding="utf-8"?>
<Control xmlns="http://schemas.microsoft.com/VisualStudio/2011/storyboarding/control">
  <Id Name="System.Storyboarding.Icons.User" Revision="1" Stencil="System.Storyboarding.Icons" StencilVersion="0.1"/>
</Control>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5.xml><?xml version="1.0" encoding="utf-8"?>
<Control xmlns="http://schemas.microsoft.com/VisualStudio/2011/storyboarding/control">
  <Id Name="System.Storyboarding.Icons.User" Revision="1" Stencil="System.Storyboarding.Icons" StencilVersion="0.1"/>
</Control>
</file>

<file path=customXml/item6.xml><?xml version="1.0" encoding="utf-8"?>
<Control xmlns="http://schemas.microsoft.com/VisualStudio/2011/storyboarding/control">
  <Id Name="System.Storyboarding.Icons.Unlock" Revision="1" Stencil="System.Storyboarding.Icons" StencilVersion="0.1"/>
</Control>
</file>

<file path=customXml/item7.xml><?xml version="1.0" encoding="utf-8"?>
<ct:contentTypeSchema xmlns:ct="http://schemas.microsoft.com/office/2006/metadata/contentType" xmlns:ma="http://schemas.microsoft.com/office/2006/metadata/properties/metaAttributes" ct:_="" ma:_="" ma:contentTypeName="Document" ma:contentTypeID="0x0101001CAA8FAE74EA2F4283C0CCDF675D4DA7" ma:contentTypeVersion="3" ma:contentTypeDescription="Create a new document." ma:contentTypeScope="" ma:versionID="6bcd3c098a5b23807f28bd4706334877">
  <xsd:schema xmlns:xsd="http://www.w3.org/2001/XMLSchema" xmlns:xs="http://www.w3.org/2001/XMLSchema" xmlns:p="http://schemas.microsoft.com/office/2006/metadata/properties" xmlns:ns3="6118a101-e045-4c8f-95aa-d641679499f0" targetNamespace="http://schemas.microsoft.com/office/2006/metadata/properties" ma:root="true" ma:fieldsID="41f97ba3e134e8d0f5789ca5b5830557" ns3:_="">
    <xsd:import namespace="6118a101-e045-4c8f-95aa-d641679499f0"/>
    <xsd:element name="properties">
      <xsd:complexType>
        <xsd:sequence>
          <xsd:element name="documentManagement">
            <xsd:complexType>
              <xsd:all>
                <xsd:element ref="ns3:SharedWithUsers" minOccurs="0"/>
                <xsd:element ref="ns3: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18a101-e045-4c8f-95aa-d641679499f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xml><?xml version="1.0" encoding="utf-8"?>
<Control xmlns="http://schemas.microsoft.com/VisualStudio/2011/storyboarding/control">
  <Id Name="System.Storyboarding.Icons.User" Revision="1" Stencil="System.Storyboarding.Icons" StencilVersion="0.1"/>
</Control>
</file>

<file path=customXml/item9.xml><?xml version="1.0" encoding="utf-8"?>
<Control xmlns="http://schemas.microsoft.com/VisualStudio/2011/storyboarding/control">
  <Id Name="System.Storyboarding.Icons.Unlock" Revision="1" Stencil="System.Storyboarding.Icons" StencilVersion="0.1"/>
</Control>
</file>

<file path=customXml/itemProps1.xml><?xml version="1.0" encoding="utf-8"?>
<ds:datastoreItem xmlns:ds="http://schemas.openxmlformats.org/officeDocument/2006/customXml" ds:itemID="{F1EF4593-7556-4624-9C5C-BD7F30CBA479}">
  <ds:schemaRefs>
    <ds:schemaRef ds:uri="http://schemas.microsoft.com/VisualStudio/2011/storyboarding/control"/>
  </ds:schemaRefs>
</ds:datastoreItem>
</file>

<file path=customXml/itemProps10.xml><?xml version="1.0" encoding="utf-8"?>
<ds:datastoreItem xmlns:ds="http://schemas.openxmlformats.org/officeDocument/2006/customXml" ds:itemID="{8C351902-5B51-494B-A61E-B027EC865DE2}">
  <ds:schemaRefs>
    <ds:schemaRef ds:uri="http://schemas.microsoft.com/sharepoint/v3/contenttype/forms"/>
  </ds:schemaRefs>
</ds:datastoreItem>
</file>

<file path=customXml/itemProps11.xml><?xml version="1.0" encoding="utf-8"?>
<ds:datastoreItem xmlns:ds="http://schemas.openxmlformats.org/officeDocument/2006/customXml" ds:itemID="{6906BA67-AFF3-429D-976C-1223F9D9BE1A}">
  <ds:schemaRefs>
    <ds:schemaRef ds:uri="http://schemas.microsoft.com/VisualStudio/2011/storyboarding/control"/>
  </ds:schemaRefs>
</ds:datastoreItem>
</file>

<file path=customXml/itemProps12.xml><?xml version="1.0" encoding="utf-8"?>
<ds:datastoreItem xmlns:ds="http://schemas.openxmlformats.org/officeDocument/2006/customXml" ds:itemID="{01AD0414-3EE6-4A60-9A1C-97957B3A15F6}">
  <ds:schemaRefs>
    <ds:schemaRef ds:uri="http://schemas.microsoft.com/VisualStudio/2011/storyboarding/control"/>
  </ds:schemaRefs>
</ds:datastoreItem>
</file>

<file path=customXml/itemProps13.xml><?xml version="1.0" encoding="utf-8"?>
<ds:datastoreItem xmlns:ds="http://schemas.openxmlformats.org/officeDocument/2006/customXml" ds:itemID="{A3186189-53E7-453F-A06A-BB3C89025CE8}">
  <ds:schemaRefs>
    <ds:schemaRef ds:uri="http://schemas.microsoft.com/VisualStudio/2011/storyboarding/control"/>
  </ds:schemaRefs>
</ds:datastoreItem>
</file>

<file path=customXml/itemProps14.xml><?xml version="1.0" encoding="utf-8"?>
<ds:datastoreItem xmlns:ds="http://schemas.openxmlformats.org/officeDocument/2006/customXml" ds:itemID="{7FB5D9FE-DB8E-4D55-8FA9-841B188649E6}">
  <ds:schemaRefs>
    <ds:schemaRef ds:uri="http://schemas.microsoft.com/VisualStudio/2011/storyboarding/control"/>
  </ds:schemaRefs>
</ds:datastoreItem>
</file>

<file path=customXml/itemProps15.xml><?xml version="1.0" encoding="utf-8"?>
<ds:datastoreItem xmlns:ds="http://schemas.openxmlformats.org/officeDocument/2006/customXml" ds:itemID="{6856FD54-46D9-47A0-BFF8-3F69D5249AE6}">
  <ds:schemaRefs>
    <ds:schemaRef ds:uri="http://schemas.microsoft.com/VisualStudio/2011/storyboarding/control"/>
  </ds:schemaRefs>
</ds:datastoreItem>
</file>

<file path=customXml/itemProps16.xml><?xml version="1.0" encoding="utf-8"?>
<ds:datastoreItem xmlns:ds="http://schemas.openxmlformats.org/officeDocument/2006/customXml" ds:itemID="{351687E4-F33A-4D7D-93E6-E9797F124549}">
  <ds:schemaRefs>
    <ds:schemaRef ds:uri="http://schemas.microsoft.com/VisualStudio/2011/storyboarding/control"/>
  </ds:schemaRefs>
</ds:datastoreItem>
</file>

<file path=customXml/itemProps17.xml><?xml version="1.0" encoding="utf-8"?>
<ds:datastoreItem xmlns:ds="http://schemas.openxmlformats.org/officeDocument/2006/customXml" ds:itemID="{F288D788-BBC2-40D5-AA1F-724511CDA3D3}">
  <ds:schemaRefs>
    <ds:schemaRef ds:uri="http://schemas.microsoft.com/VisualStudio/2011/storyboarding/control"/>
  </ds:schemaRefs>
</ds:datastoreItem>
</file>

<file path=customXml/itemProps18.xml><?xml version="1.0" encoding="utf-8"?>
<ds:datastoreItem xmlns:ds="http://schemas.openxmlformats.org/officeDocument/2006/customXml" ds:itemID="{F822D1D3-105D-4246-A3C5-411D7EF22900}">
  <ds:schemaRefs>
    <ds:schemaRef ds:uri="http://schemas.microsoft.com/VisualStudio/2011/storyboarding/control"/>
  </ds:schemaRefs>
</ds:datastoreItem>
</file>

<file path=customXml/itemProps2.xml><?xml version="1.0" encoding="utf-8"?>
<ds:datastoreItem xmlns:ds="http://schemas.openxmlformats.org/officeDocument/2006/customXml" ds:itemID="{465C2D34-1877-4F85-BFE0-91E011524C5E}">
  <ds:schemaRefs>
    <ds:schemaRef ds:uri="http://schemas.microsoft.com/VisualStudio/2011/storyboarding/control"/>
  </ds:schemaRefs>
</ds:datastoreItem>
</file>

<file path=customXml/itemProps3.xml><?xml version="1.0" encoding="utf-8"?>
<ds:datastoreItem xmlns:ds="http://schemas.openxmlformats.org/officeDocument/2006/customXml" ds:itemID="{8040167E-8610-42EC-B369-88877A7EFE1A}">
  <ds:schemaRefs>
    <ds:schemaRef ds:uri="http://schemas.microsoft.com/VisualStudio/2011/storyboarding/control"/>
  </ds:schemaRefs>
</ds:datastoreItem>
</file>

<file path=customXml/itemProps4.xml><?xml version="1.0" encoding="utf-8"?>
<ds:datastoreItem xmlns:ds="http://schemas.openxmlformats.org/officeDocument/2006/customXml" ds:itemID="{A9B1AF33-02A6-4556-A5E0-06EB16591009}">
  <ds:schemaRefs>
    <ds:schemaRef ds:uri="http://purl.org/dc/elements/1.1/"/>
    <ds:schemaRef ds:uri="6118a101-e045-4c8f-95aa-d641679499f0"/>
    <ds:schemaRef ds:uri="http://schemas.microsoft.com/office/2006/documentManagement/types"/>
    <ds:schemaRef ds:uri="http://schemas.microsoft.com/office/2006/metadata/properties"/>
    <ds:schemaRef ds:uri="http://purl.org/dc/terms/"/>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5.xml><?xml version="1.0" encoding="utf-8"?>
<ds:datastoreItem xmlns:ds="http://schemas.openxmlformats.org/officeDocument/2006/customXml" ds:itemID="{FEFC8263-8BF6-43FC-9EBF-5DBD0425DE46}">
  <ds:schemaRefs>
    <ds:schemaRef ds:uri="http://schemas.microsoft.com/VisualStudio/2011/storyboarding/control"/>
  </ds:schemaRefs>
</ds:datastoreItem>
</file>

<file path=customXml/itemProps6.xml><?xml version="1.0" encoding="utf-8"?>
<ds:datastoreItem xmlns:ds="http://schemas.openxmlformats.org/officeDocument/2006/customXml" ds:itemID="{F283F90A-78E4-4BBA-BEAC-EDC2A6C3D570}">
  <ds:schemaRefs>
    <ds:schemaRef ds:uri="http://schemas.microsoft.com/VisualStudio/2011/storyboarding/control"/>
  </ds:schemaRefs>
</ds:datastoreItem>
</file>

<file path=customXml/itemProps7.xml><?xml version="1.0" encoding="utf-8"?>
<ds:datastoreItem xmlns:ds="http://schemas.openxmlformats.org/officeDocument/2006/customXml" ds:itemID="{79CA6CF4-3582-4CD1-A68E-B7B40C635D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18a101-e045-4c8f-95aa-d641679499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8.xml><?xml version="1.0" encoding="utf-8"?>
<ds:datastoreItem xmlns:ds="http://schemas.openxmlformats.org/officeDocument/2006/customXml" ds:itemID="{36714BD0-5C29-4094-BDF9-7C02CC1D740D}">
  <ds:schemaRefs>
    <ds:schemaRef ds:uri="http://schemas.microsoft.com/VisualStudio/2011/storyboarding/control"/>
  </ds:schemaRefs>
</ds:datastoreItem>
</file>

<file path=customXml/itemProps9.xml><?xml version="1.0" encoding="utf-8"?>
<ds:datastoreItem xmlns:ds="http://schemas.openxmlformats.org/officeDocument/2006/customXml" ds:itemID="{10F2B43D-C0EE-40BF-AA18-E449E1D7AAE9}">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0</TotalTime>
  <Words>5378</Words>
  <Application>Microsoft Office PowerPoint</Application>
  <PresentationFormat>Widescreen</PresentationFormat>
  <Paragraphs>730</Paragraphs>
  <Slides>50</Slides>
  <Notes>44</Notes>
  <HiddenSlides>3</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50</vt:i4>
      </vt:variant>
    </vt:vector>
  </HeadingPairs>
  <TitlesOfParts>
    <vt:vector size="68" baseType="lpstr">
      <vt:lpstr>Arial Unicode MS</vt:lpstr>
      <vt:lpstr>Arial</vt:lpstr>
      <vt:lpstr>Calibri</vt:lpstr>
      <vt:lpstr>Consolas</vt:lpstr>
      <vt:lpstr>Segoe Pro</vt:lpstr>
      <vt:lpstr>Segoe Pro Light</vt:lpstr>
      <vt:lpstr>Segoe Semibold</vt:lpstr>
      <vt:lpstr>Segoe UI</vt:lpstr>
      <vt:lpstr>Segoe UI Light</vt:lpstr>
      <vt:lpstr>Segoe UI Semibold</vt:lpstr>
      <vt:lpstr>Wingdings</vt:lpstr>
      <vt:lpstr>3_7-30269_Server &amp; Tools Business_16x9</vt:lpstr>
      <vt:lpstr>2_Server and Cloud 2013</vt:lpstr>
      <vt:lpstr>2_5-30610_Microsoft_Ignite_Keynote_Template</vt:lpstr>
      <vt:lpstr>3_5-30610_Microsoft_Ignite_Keynote_Template</vt:lpstr>
      <vt:lpstr>1_Server and Cloud 2013</vt:lpstr>
      <vt:lpstr>4_5-30610_Microsoft_Ignite_Keynote_Template</vt:lpstr>
      <vt:lpstr>10_5-30610_Microsoft_Ignite_Keynote_Template</vt:lpstr>
      <vt:lpstr>PowerPoint Presentation</vt:lpstr>
      <vt:lpstr>Personas</vt:lpstr>
      <vt:lpstr>The following persona(s) will be used throughout this module:</vt:lpstr>
      <vt:lpstr>The following persona(s) will be used throughout this module:</vt:lpstr>
      <vt:lpstr>Insider Tip: Topic</vt:lpstr>
      <vt:lpstr>What to Expect?</vt:lpstr>
      <vt:lpstr>Azure Resource Manager</vt:lpstr>
      <vt:lpstr>Agenda – Azure Resource Manager</vt:lpstr>
      <vt:lpstr>Overview</vt:lpstr>
      <vt:lpstr>PowerPoint Presentation</vt:lpstr>
      <vt:lpstr>Demo: Exploring the Interfaces for Microsoft Azure</vt:lpstr>
      <vt:lpstr>Management models for IaaS</vt:lpstr>
      <vt:lpstr>What’s New About the v2 Resource Providers?</vt:lpstr>
      <vt:lpstr>Deploying with Azure Resource Manager</vt:lpstr>
      <vt:lpstr>Resource Group</vt:lpstr>
      <vt:lpstr>Single or multiple resource groups?</vt:lpstr>
      <vt:lpstr>Insider Tips: Resource Group Best Practices</vt:lpstr>
      <vt:lpstr>imperative  or declarative</vt:lpstr>
      <vt:lpstr>Authoring</vt:lpstr>
      <vt:lpstr>Using Visual Studio – Graphical Experience</vt:lpstr>
      <vt:lpstr>Using Portal</vt:lpstr>
      <vt:lpstr>Using Visual Studio</vt:lpstr>
      <vt:lpstr>Introducing JSON (from JSON.org)</vt:lpstr>
      <vt:lpstr>Template language expressions</vt:lpstr>
      <vt:lpstr>Parameters(‘parameter’)</vt:lpstr>
      <vt:lpstr>Variables(‘variable’)</vt:lpstr>
      <vt:lpstr>concat(‘string’,’to’,’encode’) </vt:lpstr>
      <vt:lpstr>Advanced Template Scenarios</vt:lpstr>
      <vt:lpstr>Architecting Complex Applications using Templates</vt:lpstr>
      <vt:lpstr>Debugging Overview</vt:lpstr>
      <vt:lpstr>Demo: Authoring a reusable ARM Template</vt:lpstr>
      <vt:lpstr>Deployment</vt:lpstr>
      <vt:lpstr>Deployment</vt:lpstr>
      <vt:lpstr>Template Execution</vt:lpstr>
      <vt:lpstr>Insider Tips: Troubleshooting Deployment</vt:lpstr>
      <vt:lpstr>Extending templates with managed IaaS (Iaas+)</vt:lpstr>
      <vt:lpstr>Insider Tips: Where can we deploy our resources?</vt:lpstr>
      <vt:lpstr>Demo: Deployment with ARM </vt:lpstr>
      <vt:lpstr>Control</vt:lpstr>
      <vt:lpstr>Resource Tags</vt:lpstr>
      <vt:lpstr>Tagging Tips</vt:lpstr>
      <vt:lpstr>Control with Azure Resource Manager</vt:lpstr>
      <vt:lpstr>Role Based Access Control</vt:lpstr>
      <vt:lpstr>Role Based Access Control</vt:lpstr>
      <vt:lpstr>Granular Scopes</vt:lpstr>
      <vt:lpstr>Policy</vt:lpstr>
      <vt:lpstr>Key management with Key Vault</vt:lpstr>
      <vt:lpstr>Demo: Managing resources with RBAC and TAGs</vt:lpstr>
      <vt:lpstr>Lab: Microsoft Azure Portal Template authoring Deployment RBAC and Tags </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CSP - Azure Resource Manager</dc:title>
  <dc:creator/>
  <cp:lastModifiedBy/>
  <cp:revision>1</cp:revision>
  <dcterms:created xsi:type="dcterms:W3CDTF">2015-04-20T02:18:56Z</dcterms:created>
  <dcterms:modified xsi:type="dcterms:W3CDTF">2016-01-27T07:04:31Z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0x0101001CAA8FAE74EA2F4283C0CCDF675D4DA7</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Confidentiality">
    <vt:lpwstr>216;#customer ready|8986c41d-21c5-4f8f-8a12-ea4625b46858</vt:lpwstr>
  </property>
  <property fmtid="{D5CDD505-2E9C-101B-9397-08002B2CF9AE}" pid="7" name="ActivitiesAndPrograms">
    <vt:lpwstr/>
  </property>
  <property fmtid="{D5CDD505-2E9C-101B-9397-08002B2CF9AE}" pid="8" name="Segments">
    <vt:lpwstr/>
  </property>
  <property fmtid="{D5CDD505-2E9C-101B-9397-08002B2CF9AE}" pid="9" name="Partners">
    <vt:lpwstr/>
  </property>
  <property fmtid="{D5CDD505-2E9C-101B-9397-08002B2CF9AE}" pid="10" name="Topics">
    <vt:lpwstr/>
  </property>
  <property fmtid="{D5CDD505-2E9C-101B-9397-08002B2CF9AE}" pid="11" name="Groups">
    <vt:lpwstr>160;#Windows Server and Management Marketing|ec7aef82-469a-47dc-9ac7-2821a36193b3;#311;#Cloud and Enterprise Marketing Group|4f75e184-e5aa-4234-a07f-b032d60df254</vt:lpwstr>
  </property>
  <property fmtid="{D5CDD505-2E9C-101B-9397-08002B2CF9AE}" pid="12" name="Industries">
    <vt:lpwstr/>
  </property>
  <property fmtid="{D5CDD505-2E9C-101B-9397-08002B2CF9AE}" pid="13" name="Roles">
    <vt:lpwstr/>
  </property>
  <property fmtid="{D5CDD505-2E9C-101B-9397-08002B2CF9AE}" pid="14" name="Competitors">
    <vt:lpwstr/>
  </property>
  <property fmtid="{D5CDD505-2E9C-101B-9397-08002B2CF9AE}" pid="15" name="SMSGDomain">
    <vt:lpwstr>156;#Server and Tools Business|6783548d-8609-4f97-be4a-4ca2616905a6</vt:lpwstr>
  </property>
  <property fmtid="{D5CDD505-2E9C-101B-9397-08002B2CF9AE}" pid="16" name="BusinessArchitecture">
    <vt:lpwstr/>
  </property>
  <property fmtid="{D5CDD505-2E9C-101B-9397-08002B2CF9AE}" pid="17" name="Products">
    <vt:lpwstr>218;#Microsoft Azure|669a3112-5edf-444b-a003-630063601f07;#61;#Windows Server|ca5543fc-6710-4f1f-bdee-81c42361029e</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30f086cd-2aed-4e5b-b294-cb457fa64c1f</vt:lpwstr>
  </property>
  <property fmtid="{D5CDD505-2E9C-101B-9397-08002B2CF9AE}" pid="21" name="ItemType">
    <vt:lpwstr/>
  </property>
  <property fmtid="{D5CDD505-2E9C-101B-9397-08002B2CF9AE}" pid="22" name="EnterpriseDomainTags">
    <vt:lpwstr/>
  </property>
  <property fmtid="{D5CDD505-2E9C-101B-9397-08002B2CF9AE}" pid="23" name="Languages">
    <vt:lpwstr/>
  </property>
  <property fmtid="{D5CDD505-2E9C-101B-9397-08002B2CF9AE}" pid="24" name="TechnicalLevel">
    <vt:lpwstr/>
  </property>
  <property fmtid="{D5CDD505-2E9C-101B-9397-08002B2CF9AE}" pid="25" name="WorkflowChangePath">
    <vt:lpwstr>4c942473-d120-4286-a51a-b65ad3d92ffb,4;</vt:lpwstr>
  </property>
  <property fmtid="{D5CDD505-2E9C-101B-9397-08002B2CF9AE}" pid="26" name="p1cd454bacc149bfbcfd764edd279de7">
    <vt:lpwstr/>
  </property>
  <property fmtid="{D5CDD505-2E9C-101B-9397-08002B2CF9AE}" pid="27" name="bc28b5f076654a3b96073bbbebfeb8c9">
    <vt:lpwstr/>
  </property>
  <property fmtid="{D5CDD505-2E9C-101B-9397-08002B2CF9AE}" pid="28" name="j4d667fb28274e85b2214f6e751c8d1f">
    <vt:lpwstr/>
  </property>
  <property fmtid="{D5CDD505-2E9C-101B-9397-08002B2CF9AE}" pid="29" name="MSProducts">
    <vt:lpwstr/>
  </property>
  <property fmtid="{D5CDD505-2E9C-101B-9397-08002B2CF9AE}" pid="30" name="SMSGTags">
    <vt:lpwstr/>
  </property>
  <property fmtid="{D5CDD505-2E9C-101B-9397-08002B2CF9AE}" pid="31" name="j031aa32f4154c8c9a646efae715ebde">
    <vt:lpwstr/>
  </property>
  <property fmtid="{D5CDD505-2E9C-101B-9397-08002B2CF9AE}" pid="32" name="l311460e3fdf46688abc31ddb7bdc05a">
    <vt:lpwstr/>
  </property>
  <property fmtid="{D5CDD505-2E9C-101B-9397-08002B2CF9AE}" pid="33" name="la4444b61d19467597d63190b69ac227">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essageframeworktype">
    <vt:lpwstr/>
  </property>
  <property fmtid="{D5CDD505-2E9C-101B-9397-08002B2CF9AE}" pid="37" name="MSLanguage">
    <vt:lpwstr/>
  </property>
  <property fmtid="{D5CDD505-2E9C-101B-9397-08002B2CF9AE}" pid="38" name="cb7870d3641f4a52807a63577a9c1b08">
    <vt:lpwstr/>
  </property>
  <property fmtid="{D5CDD505-2E9C-101B-9397-08002B2CF9AE}" pid="39" name="LearningOrganization">
    <vt:lpwstr/>
  </property>
  <property fmtid="{D5CDD505-2E9C-101B-9397-08002B2CF9AE}" pid="40" name="EmployeeRole">
    <vt:lpwstr/>
  </property>
  <property fmtid="{D5CDD505-2E9C-101B-9397-08002B2CF9AE}" pid="41" name="LearningDeliveryMethod">
    <vt:lpwstr/>
  </property>
  <property fmtid="{D5CDD505-2E9C-101B-9397-08002B2CF9AE}" pid="42" name="SalesGeography">
    <vt:lpwstr/>
  </property>
  <property fmtid="{D5CDD505-2E9C-101B-9397-08002B2CF9AE}" pid="43" name="IsMyDocuments">
    <vt:bool>true</vt:bool>
  </property>
  <property fmtid="{D5CDD505-2E9C-101B-9397-08002B2CF9AE}" pid="44" name="Tfs.IsStoryboard">
    <vt:bool>true</vt:bool>
  </property>
</Properties>
</file>